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7" r:id="rId17"/>
    <p:sldId id="2578" r:id="rId18"/>
    <p:sldId id="25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4" d="100"/>
          <a:sy n="64" d="100"/>
        </p:scale>
        <p:origin x="9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diagrams/_rels/data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diagrams/_rels/data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FA1CB1-5B98-4B2E-AD6F-787E27046060}"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9EA70EB6-1826-4CE7-930D-7EE781173420}">
      <dgm:prSet/>
      <dgm:spPr/>
      <dgm:t>
        <a:bodyPr/>
        <a:lstStyle/>
        <a:p>
          <a:pPr>
            <a:lnSpc>
              <a:spcPct val="100000"/>
            </a:lnSpc>
            <a:defRPr b="1"/>
          </a:pPr>
          <a:r>
            <a:rPr lang="en-US"/>
            <a:t>Definition of Smart Cities</a:t>
          </a:r>
        </a:p>
      </dgm:t>
    </dgm:pt>
    <dgm:pt modelId="{BEEBCA05-C03A-4B2D-9637-03E72F54C450}" type="parTrans" cxnId="{4A282887-9515-4A6A-B300-87DCEB9999BC}">
      <dgm:prSet/>
      <dgm:spPr/>
      <dgm:t>
        <a:bodyPr/>
        <a:lstStyle/>
        <a:p>
          <a:endParaRPr lang="en-US"/>
        </a:p>
      </dgm:t>
    </dgm:pt>
    <dgm:pt modelId="{1248B76B-256F-4B5A-A3AF-6916703B7DE7}" type="sibTrans" cxnId="{4A282887-9515-4A6A-B300-87DCEB9999BC}">
      <dgm:prSet/>
      <dgm:spPr/>
      <dgm:t>
        <a:bodyPr/>
        <a:lstStyle/>
        <a:p>
          <a:pPr>
            <a:lnSpc>
              <a:spcPct val="100000"/>
            </a:lnSpc>
            <a:defRPr b="1"/>
          </a:pPr>
          <a:endParaRPr lang="en-US"/>
        </a:p>
      </dgm:t>
    </dgm:pt>
    <dgm:pt modelId="{891A4FD9-AB72-42E9-9CEE-04B3BCF614A1}">
      <dgm:prSet/>
      <dgm:spPr/>
      <dgm:t>
        <a:bodyPr/>
        <a:lstStyle/>
        <a:p>
          <a:pPr>
            <a:lnSpc>
              <a:spcPct val="100000"/>
            </a:lnSpc>
          </a:pPr>
          <a:r>
            <a:rPr lang="en-US" dirty="0"/>
            <a:t>Smart cities integrate technology and data to enhance urban living and promote sustainability while reducing environmental impact.</a:t>
          </a:r>
        </a:p>
      </dgm:t>
    </dgm:pt>
    <dgm:pt modelId="{3FC4D5D1-B4A7-41CA-A53D-AD10241E991A}" type="parTrans" cxnId="{791FD67A-1846-479A-A186-167D816C3F89}">
      <dgm:prSet/>
      <dgm:spPr/>
      <dgm:t>
        <a:bodyPr/>
        <a:lstStyle/>
        <a:p>
          <a:endParaRPr lang="en-US"/>
        </a:p>
      </dgm:t>
    </dgm:pt>
    <dgm:pt modelId="{67B5C2DC-E49F-4420-8461-C8B035CB84D0}" type="sibTrans" cxnId="{791FD67A-1846-479A-A186-167D816C3F89}">
      <dgm:prSet/>
      <dgm:spPr/>
      <dgm:t>
        <a:bodyPr/>
        <a:lstStyle/>
        <a:p>
          <a:endParaRPr lang="en-US"/>
        </a:p>
      </dgm:t>
    </dgm:pt>
    <dgm:pt modelId="{A7C8EC63-B10C-4C0E-9803-2D2AAB53788B}">
      <dgm:prSet/>
      <dgm:spPr/>
      <dgm:t>
        <a:bodyPr/>
        <a:lstStyle/>
        <a:p>
          <a:pPr>
            <a:lnSpc>
              <a:spcPct val="100000"/>
            </a:lnSpc>
            <a:defRPr b="1"/>
          </a:pPr>
          <a:r>
            <a:rPr lang="en-US"/>
            <a:t>Climate Change Impact</a:t>
          </a:r>
        </a:p>
      </dgm:t>
    </dgm:pt>
    <dgm:pt modelId="{BB082F3E-E6A4-4BFE-A35D-D70C935263F4}" type="parTrans" cxnId="{F34C1369-0FE8-4147-81FB-BF74F1324184}">
      <dgm:prSet/>
      <dgm:spPr/>
      <dgm:t>
        <a:bodyPr/>
        <a:lstStyle/>
        <a:p>
          <a:endParaRPr lang="en-US"/>
        </a:p>
      </dgm:t>
    </dgm:pt>
    <dgm:pt modelId="{988153A8-3ABC-433F-B84E-8B2A1FB2699B}" type="sibTrans" cxnId="{F34C1369-0FE8-4147-81FB-BF74F1324184}">
      <dgm:prSet/>
      <dgm:spPr/>
      <dgm:t>
        <a:bodyPr/>
        <a:lstStyle/>
        <a:p>
          <a:pPr>
            <a:lnSpc>
              <a:spcPct val="100000"/>
            </a:lnSpc>
            <a:defRPr b="1"/>
          </a:pPr>
          <a:endParaRPr lang="en-US"/>
        </a:p>
      </dgm:t>
    </dgm:pt>
    <dgm:pt modelId="{07604BB4-5E9B-445D-B921-857DFFDC199B}">
      <dgm:prSet/>
      <dgm:spPr/>
      <dgm:t>
        <a:bodyPr/>
        <a:lstStyle/>
        <a:p>
          <a:pPr>
            <a:lnSpc>
              <a:spcPct val="100000"/>
            </a:lnSpc>
          </a:pPr>
          <a:r>
            <a:rPr lang="en-US"/>
            <a:t>Climate change poses significant challenges to urban areas, affecting infrastructure, public health, and resource management.</a:t>
          </a:r>
        </a:p>
      </dgm:t>
    </dgm:pt>
    <dgm:pt modelId="{A89AD3EF-7065-4CB1-AAF4-4BB8DEC37248}" type="parTrans" cxnId="{CE067E73-2A54-474C-B104-2D1C5211F72E}">
      <dgm:prSet/>
      <dgm:spPr/>
      <dgm:t>
        <a:bodyPr/>
        <a:lstStyle/>
        <a:p>
          <a:endParaRPr lang="en-US"/>
        </a:p>
      </dgm:t>
    </dgm:pt>
    <dgm:pt modelId="{AD93BE21-CA7A-47CD-87D7-03060446F2EE}" type="sibTrans" cxnId="{CE067E73-2A54-474C-B104-2D1C5211F72E}">
      <dgm:prSet/>
      <dgm:spPr/>
      <dgm:t>
        <a:bodyPr/>
        <a:lstStyle/>
        <a:p>
          <a:endParaRPr lang="en-US"/>
        </a:p>
      </dgm:t>
    </dgm:pt>
    <dgm:pt modelId="{859C87D6-208F-4386-8A47-25BE0987A568}">
      <dgm:prSet/>
      <dgm:spPr/>
      <dgm:t>
        <a:bodyPr/>
        <a:lstStyle/>
        <a:p>
          <a:pPr>
            <a:lnSpc>
              <a:spcPct val="100000"/>
            </a:lnSpc>
            <a:defRPr b="1"/>
          </a:pPr>
          <a:r>
            <a:rPr lang="en-US"/>
            <a:t>Mitigation Strategies</a:t>
          </a:r>
        </a:p>
      </dgm:t>
    </dgm:pt>
    <dgm:pt modelId="{D66498ED-DC33-47F7-BABC-1257D65764D0}" type="parTrans" cxnId="{F5E563C4-FA66-454F-9598-1AB8A5093A37}">
      <dgm:prSet/>
      <dgm:spPr/>
      <dgm:t>
        <a:bodyPr/>
        <a:lstStyle/>
        <a:p>
          <a:endParaRPr lang="en-US"/>
        </a:p>
      </dgm:t>
    </dgm:pt>
    <dgm:pt modelId="{F673AA91-8F88-480F-9F94-CE9878B90357}" type="sibTrans" cxnId="{F5E563C4-FA66-454F-9598-1AB8A5093A37}">
      <dgm:prSet/>
      <dgm:spPr/>
      <dgm:t>
        <a:bodyPr/>
        <a:lstStyle/>
        <a:p>
          <a:endParaRPr lang="en-US"/>
        </a:p>
      </dgm:t>
    </dgm:pt>
    <dgm:pt modelId="{BB47341F-78DE-4325-8293-A345C36460F3}">
      <dgm:prSet/>
      <dgm:spPr/>
      <dgm:t>
        <a:bodyPr/>
        <a:lstStyle/>
        <a:p>
          <a:pPr>
            <a:lnSpc>
              <a:spcPct val="100000"/>
            </a:lnSpc>
          </a:pPr>
          <a:r>
            <a:rPr lang="en-US"/>
            <a:t>Smart cities employ strategies like renewable energy, efficient transportation, and smart infrastructure to mitigate climate change effects.</a:t>
          </a:r>
        </a:p>
      </dgm:t>
    </dgm:pt>
    <dgm:pt modelId="{7A086C01-6783-4127-ABD6-87324BEFF115}" type="parTrans" cxnId="{63E53D2B-D12A-4898-B637-7F66F771FEFC}">
      <dgm:prSet/>
      <dgm:spPr/>
      <dgm:t>
        <a:bodyPr/>
        <a:lstStyle/>
        <a:p>
          <a:endParaRPr lang="en-US"/>
        </a:p>
      </dgm:t>
    </dgm:pt>
    <dgm:pt modelId="{A77DBABA-962F-4417-8D33-8CBA88497E52}" type="sibTrans" cxnId="{63E53D2B-D12A-4898-B637-7F66F771FEFC}">
      <dgm:prSet/>
      <dgm:spPr/>
      <dgm:t>
        <a:bodyPr/>
        <a:lstStyle/>
        <a:p>
          <a:endParaRPr lang="en-US"/>
        </a:p>
      </dgm:t>
    </dgm:pt>
    <dgm:pt modelId="{4F960476-2357-4FFE-B945-C3FFE84B4D95}" type="pres">
      <dgm:prSet presAssocID="{95FA1CB1-5B98-4B2E-AD6F-787E27046060}" presName="Root" presStyleCnt="0">
        <dgm:presLayoutVars>
          <dgm:dir/>
          <dgm:resizeHandles val="exact"/>
        </dgm:presLayoutVars>
      </dgm:prSet>
      <dgm:spPr/>
    </dgm:pt>
    <dgm:pt modelId="{324E9D18-BE2B-49C5-A41D-DE1123785DE1}" type="pres">
      <dgm:prSet presAssocID="{9EA70EB6-1826-4CE7-930D-7EE781173420}" presName="Composite" presStyleCnt="0"/>
      <dgm:spPr/>
    </dgm:pt>
    <dgm:pt modelId="{9F7CED87-0A60-403A-841E-BF45E5400884}" type="pres">
      <dgm:prSet presAssocID="{9EA70EB6-1826-4CE7-930D-7EE78117342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4518" r="18735" b="4"/>
          <a:stretch/>
        </a:blipFill>
      </dgm:spPr>
      <dgm:extLst>
        <a:ext uri="{E40237B7-FDA0-4F09-8148-C483321AD2D9}">
          <dgm14:cNvPr xmlns:dgm14="http://schemas.microsoft.com/office/drawing/2010/diagram" id="0" name="" descr="Smart city with skyscrapers linked by a network of light connections, exchanging data and informations between buildings. Computer technology and networking for sharing informations in a urban society. The &quot;Internet of things&quot; extended to a city size through cloud computing."/>
        </a:ext>
      </dgm:extLst>
    </dgm:pt>
    <dgm:pt modelId="{A4F54732-46B7-4321-8D9E-C0C6316E4A0C}" type="pres">
      <dgm:prSet presAssocID="{9EA70EB6-1826-4CE7-930D-7EE781173420}" presName="Subtitle" presStyleLbl="revTx" presStyleIdx="0" presStyleCnt="6">
        <dgm:presLayoutVars>
          <dgm:chMax val="0"/>
          <dgm:bulletEnabled/>
        </dgm:presLayoutVars>
      </dgm:prSet>
      <dgm:spPr/>
    </dgm:pt>
    <dgm:pt modelId="{A2E2E18C-0503-4897-94A3-CFF2F9BE5ADB}" type="pres">
      <dgm:prSet presAssocID="{9EA70EB6-1826-4CE7-930D-7EE781173420}" presName="Description" presStyleLbl="revTx" presStyleIdx="1" presStyleCnt="6">
        <dgm:presLayoutVars>
          <dgm:bulletEnabled/>
        </dgm:presLayoutVars>
      </dgm:prSet>
      <dgm:spPr/>
    </dgm:pt>
    <dgm:pt modelId="{1E9CC713-B2AC-4D7A-A9E8-287E66452B00}" type="pres">
      <dgm:prSet presAssocID="{1248B76B-256F-4B5A-A3AF-6916703B7DE7}" presName="sibTrans" presStyleLbl="sibTrans2D1" presStyleIdx="0" presStyleCnt="0"/>
      <dgm:spPr/>
    </dgm:pt>
    <dgm:pt modelId="{42E93A7C-EF03-4837-829A-D81950612837}" type="pres">
      <dgm:prSet presAssocID="{A7C8EC63-B10C-4C0E-9803-2D2AAB53788B}" presName="Composite" presStyleCnt="0"/>
      <dgm:spPr/>
    </dgm:pt>
    <dgm:pt modelId="{D0A1D453-C12A-4022-9799-355B4F7AB48C}" type="pres">
      <dgm:prSet presAssocID="{A7C8EC63-B10C-4C0E-9803-2D2AAB53788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8300" r="24953" b="4"/>
          <a:stretch/>
        </a:blipFill>
      </dgm:spPr>
      <dgm:extLst>
        <a:ext uri="{E40237B7-FDA0-4F09-8148-C483321AD2D9}">
          <dgm14:cNvPr xmlns:dgm14="http://schemas.microsoft.com/office/drawing/2010/diagram" id="0" name="" descr="Futuristic city with hordes of businessmen zombies on the streets."/>
        </a:ext>
      </dgm:extLst>
    </dgm:pt>
    <dgm:pt modelId="{C6BA69FA-04E8-4BA3-80B7-0BB98E8A0302}" type="pres">
      <dgm:prSet presAssocID="{A7C8EC63-B10C-4C0E-9803-2D2AAB53788B}" presName="Subtitle" presStyleLbl="revTx" presStyleIdx="2" presStyleCnt="6">
        <dgm:presLayoutVars>
          <dgm:chMax val="0"/>
          <dgm:bulletEnabled/>
        </dgm:presLayoutVars>
      </dgm:prSet>
      <dgm:spPr/>
    </dgm:pt>
    <dgm:pt modelId="{4DD4D762-3F52-425A-AFC4-59AF6DD334EB}" type="pres">
      <dgm:prSet presAssocID="{A7C8EC63-B10C-4C0E-9803-2D2AAB53788B}" presName="Description" presStyleLbl="revTx" presStyleIdx="3" presStyleCnt="6">
        <dgm:presLayoutVars>
          <dgm:bulletEnabled/>
        </dgm:presLayoutVars>
      </dgm:prSet>
      <dgm:spPr/>
    </dgm:pt>
    <dgm:pt modelId="{13AC4F33-437C-4AC9-89CE-A99AEC0DAA68}" type="pres">
      <dgm:prSet presAssocID="{988153A8-3ABC-433F-B84E-8B2A1FB2699B}" presName="sibTrans" presStyleLbl="sibTrans2D1" presStyleIdx="0" presStyleCnt="0"/>
      <dgm:spPr/>
    </dgm:pt>
    <dgm:pt modelId="{6369FC29-B6DA-4B52-94E0-0AF2EEBD46BB}" type="pres">
      <dgm:prSet presAssocID="{859C87D6-208F-4386-8A47-25BE0987A568}" presName="Composite" presStyleCnt="0"/>
      <dgm:spPr/>
    </dgm:pt>
    <dgm:pt modelId="{B0BC2377-802A-4612-902E-533E0C71D420}" type="pres">
      <dgm:prSet presAssocID="{859C87D6-208F-4386-8A47-25BE0987A56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9748" b="-2"/>
          <a:stretch/>
        </a:blipFill>
      </dgm:spPr>
      <dgm:extLst>
        <a:ext uri="{E40237B7-FDA0-4F09-8148-C483321AD2D9}">
          <dgm14:cNvPr xmlns:dgm14="http://schemas.microsoft.com/office/drawing/2010/diagram" id="0" name="" descr="Solar panels on the top of a building"/>
        </a:ext>
      </dgm:extLst>
    </dgm:pt>
    <dgm:pt modelId="{68AC6DD9-EA37-46DF-B403-9EA65A2E31F3}" type="pres">
      <dgm:prSet presAssocID="{859C87D6-208F-4386-8A47-25BE0987A568}" presName="Subtitle" presStyleLbl="revTx" presStyleIdx="4" presStyleCnt="6">
        <dgm:presLayoutVars>
          <dgm:chMax val="0"/>
          <dgm:bulletEnabled/>
        </dgm:presLayoutVars>
      </dgm:prSet>
      <dgm:spPr/>
    </dgm:pt>
    <dgm:pt modelId="{7EE83FC1-7862-4E86-9FC4-F7E0B0F3852C}" type="pres">
      <dgm:prSet presAssocID="{859C87D6-208F-4386-8A47-25BE0987A568}" presName="Description" presStyleLbl="revTx" presStyleIdx="5" presStyleCnt="6">
        <dgm:presLayoutVars>
          <dgm:bulletEnabled/>
        </dgm:presLayoutVars>
      </dgm:prSet>
      <dgm:spPr/>
    </dgm:pt>
  </dgm:ptLst>
  <dgm:cxnLst>
    <dgm:cxn modelId="{63E53D2B-D12A-4898-B637-7F66F771FEFC}" srcId="{859C87D6-208F-4386-8A47-25BE0987A568}" destId="{BB47341F-78DE-4325-8293-A345C36460F3}" srcOrd="0" destOrd="0" parTransId="{7A086C01-6783-4127-ABD6-87324BEFF115}" sibTransId="{A77DBABA-962F-4417-8D33-8CBA88497E52}"/>
    <dgm:cxn modelId="{F34C1369-0FE8-4147-81FB-BF74F1324184}" srcId="{95FA1CB1-5B98-4B2E-AD6F-787E27046060}" destId="{A7C8EC63-B10C-4C0E-9803-2D2AAB53788B}" srcOrd="1" destOrd="0" parTransId="{BB082F3E-E6A4-4BFE-A35D-D70C935263F4}" sibTransId="{988153A8-3ABC-433F-B84E-8B2A1FB2699B}"/>
    <dgm:cxn modelId="{CE067E73-2A54-474C-B104-2D1C5211F72E}" srcId="{A7C8EC63-B10C-4C0E-9803-2D2AAB53788B}" destId="{07604BB4-5E9B-445D-B921-857DFFDC199B}" srcOrd="0" destOrd="0" parTransId="{A89AD3EF-7065-4CB1-AAF4-4BB8DEC37248}" sibTransId="{AD93BE21-CA7A-47CD-87D7-03060446F2EE}"/>
    <dgm:cxn modelId="{F4EB2F58-7746-479F-9ED3-80D59CA4C3D2}" type="presOf" srcId="{9EA70EB6-1826-4CE7-930D-7EE781173420}" destId="{A4F54732-46B7-4321-8D9E-C0C6316E4A0C}" srcOrd="0" destOrd="0" presId="urn:microsoft.com/office/officeart/2024/3/layout/verticalVisualTextBlock1"/>
    <dgm:cxn modelId="{791FD67A-1846-479A-A186-167D816C3F89}" srcId="{9EA70EB6-1826-4CE7-930D-7EE781173420}" destId="{891A4FD9-AB72-42E9-9CEE-04B3BCF614A1}" srcOrd="0" destOrd="0" parTransId="{3FC4D5D1-B4A7-41CA-A53D-AD10241E991A}" sibTransId="{67B5C2DC-E49F-4420-8461-C8B035CB84D0}"/>
    <dgm:cxn modelId="{7608597B-57CA-4BE3-9EB1-902D746FEF89}" type="presOf" srcId="{891A4FD9-AB72-42E9-9CEE-04B3BCF614A1}" destId="{A2E2E18C-0503-4897-94A3-CFF2F9BE5ADB}" srcOrd="0" destOrd="0" presId="urn:microsoft.com/office/officeart/2024/3/layout/verticalVisualTextBlock1"/>
    <dgm:cxn modelId="{55AD467D-BDE8-4604-96B8-D4798DD8E3C8}" type="presOf" srcId="{95FA1CB1-5B98-4B2E-AD6F-787E27046060}" destId="{4F960476-2357-4FFE-B945-C3FFE84B4D95}" srcOrd="0" destOrd="0" presId="urn:microsoft.com/office/officeart/2024/3/layout/verticalVisualTextBlock1"/>
    <dgm:cxn modelId="{38EF6080-B549-456B-AB04-276ABCEE8595}" type="presOf" srcId="{988153A8-3ABC-433F-B84E-8B2A1FB2699B}" destId="{13AC4F33-437C-4AC9-89CE-A99AEC0DAA68}" srcOrd="0" destOrd="0" presId="urn:microsoft.com/office/officeart/2024/3/layout/verticalVisualTextBlock1"/>
    <dgm:cxn modelId="{4A282887-9515-4A6A-B300-87DCEB9999BC}" srcId="{95FA1CB1-5B98-4B2E-AD6F-787E27046060}" destId="{9EA70EB6-1826-4CE7-930D-7EE781173420}" srcOrd="0" destOrd="0" parTransId="{BEEBCA05-C03A-4B2D-9637-03E72F54C450}" sibTransId="{1248B76B-256F-4B5A-A3AF-6916703B7DE7}"/>
    <dgm:cxn modelId="{DD31408C-1B44-4F1F-92FB-236385A25DB2}" type="presOf" srcId="{A7C8EC63-B10C-4C0E-9803-2D2AAB53788B}" destId="{C6BA69FA-04E8-4BA3-80B7-0BB98E8A0302}" srcOrd="0" destOrd="0" presId="urn:microsoft.com/office/officeart/2024/3/layout/verticalVisualTextBlock1"/>
    <dgm:cxn modelId="{E30DA390-55EE-444D-8BD6-2B063B8689A3}" type="presOf" srcId="{859C87D6-208F-4386-8A47-25BE0987A568}" destId="{68AC6DD9-EA37-46DF-B403-9EA65A2E31F3}" srcOrd="0" destOrd="0" presId="urn:microsoft.com/office/officeart/2024/3/layout/verticalVisualTextBlock1"/>
    <dgm:cxn modelId="{EF82919E-1317-4F4D-B2A4-0962FFD446C3}" type="presOf" srcId="{1248B76B-256F-4B5A-A3AF-6916703B7DE7}" destId="{1E9CC713-B2AC-4D7A-A9E8-287E66452B00}" srcOrd="0" destOrd="0" presId="urn:microsoft.com/office/officeart/2024/3/layout/verticalVisualTextBlock1"/>
    <dgm:cxn modelId="{622247A0-378E-4D89-806A-74EA7A76AEA1}" type="presOf" srcId="{07604BB4-5E9B-445D-B921-857DFFDC199B}" destId="{4DD4D762-3F52-425A-AFC4-59AF6DD334EB}" srcOrd="0" destOrd="0" presId="urn:microsoft.com/office/officeart/2024/3/layout/verticalVisualTextBlock1"/>
    <dgm:cxn modelId="{F5E563C4-FA66-454F-9598-1AB8A5093A37}" srcId="{95FA1CB1-5B98-4B2E-AD6F-787E27046060}" destId="{859C87D6-208F-4386-8A47-25BE0987A568}" srcOrd="2" destOrd="0" parTransId="{D66498ED-DC33-47F7-BABC-1257D65764D0}" sibTransId="{F673AA91-8F88-480F-9F94-CE9878B90357}"/>
    <dgm:cxn modelId="{40DBEDDE-9CA1-4EC6-85D2-65609A0E606A}" type="presOf" srcId="{BB47341F-78DE-4325-8293-A345C36460F3}" destId="{7EE83FC1-7862-4E86-9FC4-F7E0B0F3852C}" srcOrd="0" destOrd="0" presId="urn:microsoft.com/office/officeart/2024/3/layout/verticalVisualTextBlock1"/>
    <dgm:cxn modelId="{77DD2B8F-924B-4B54-B69C-D0104A62C9D3}" type="presParOf" srcId="{4F960476-2357-4FFE-B945-C3FFE84B4D95}" destId="{324E9D18-BE2B-49C5-A41D-DE1123785DE1}" srcOrd="0" destOrd="0" presId="urn:microsoft.com/office/officeart/2024/3/layout/verticalVisualTextBlock1"/>
    <dgm:cxn modelId="{B78D995B-DBA8-48CB-8C5E-56ECD3706974}" type="presParOf" srcId="{324E9D18-BE2B-49C5-A41D-DE1123785DE1}" destId="{9F7CED87-0A60-403A-841E-BF45E5400884}" srcOrd="0" destOrd="0" presId="urn:microsoft.com/office/officeart/2024/3/layout/verticalVisualTextBlock1"/>
    <dgm:cxn modelId="{705F294D-4E54-40F6-A17C-09F06825D017}" type="presParOf" srcId="{324E9D18-BE2B-49C5-A41D-DE1123785DE1}" destId="{A4F54732-46B7-4321-8D9E-C0C6316E4A0C}" srcOrd="1" destOrd="0" presId="urn:microsoft.com/office/officeart/2024/3/layout/verticalVisualTextBlock1"/>
    <dgm:cxn modelId="{47AF29F5-20B3-40B6-8802-726D786EB4A4}" type="presParOf" srcId="{324E9D18-BE2B-49C5-A41D-DE1123785DE1}" destId="{A2E2E18C-0503-4897-94A3-CFF2F9BE5ADB}" srcOrd="2" destOrd="0" presId="urn:microsoft.com/office/officeart/2024/3/layout/verticalVisualTextBlock1"/>
    <dgm:cxn modelId="{3EC10F15-306B-4DAB-B007-17963B873CCA}" type="presParOf" srcId="{4F960476-2357-4FFE-B945-C3FFE84B4D95}" destId="{1E9CC713-B2AC-4D7A-A9E8-287E66452B00}" srcOrd="1" destOrd="0" presId="urn:microsoft.com/office/officeart/2024/3/layout/verticalVisualTextBlock1"/>
    <dgm:cxn modelId="{3CD17DB2-6E0B-4C44-8D8D-97380587051A}" type="presParOf" srcId="{4F960476-2357-4FFE-B945-C3FFE84B4D95}" destId="{42E93A7C-EF03-4837-829A-D81950612837}" srcOrd="2" destOrd="0" presId="urn:microsoft.com/office/officeart/2024/3/layout/verticalVisualTextBlock1"/>
    <dgm:cxn modelId="{8DF1B40D-72C7-4AA1-BE88-EC156C95CB60}" type="presParOf" srcId="{42E93A7C-EF03-4837-829A-D81950612837}" destId="{D0A1D453-C12A-4022-9799-355B4F7AB48C}" srcOrd="0" destOrd="0" presId="urn:microsoft.com/office/officeart/2024/3/layout/verticalVisualTextBlock1"/>
    <dgm:cxn modelId="{98CE6758-C561-44F0-8DB9-E3EA9C63BDDC}" type="presParOf" srcId="{42E93A7C-EF03-4837-829A-D81950612837}" destId="{C6BA69FA-04E8-4BA3-80B7-0BB98E8A0302}" srcOrd="1" destOrd="0" presId="urn:microsoft.com/office/officeart/2024/3/layout/verticalVisualTextBlock1"/>
    <dgm:cxn modelId="{FADB9FD0-9D9B-4CC9-97CC-A1F1AD411880}" type="presParOf" srcId="{42E93A7C-EF03-4837-829A-D81950612837}" destId="{4DD4D762-3F52-425A-AFC4-59AF6DD334EB}" srcOrd="2" destOrd="0" presId="urn:microsoft.com/office/officeart/2024/3/layout/verticalVisualTextBlock1"/>
    <dgm:cxn modelId="{D6CC9835-A472-408E-B84B-DC1D9388C5A5}" type="presParOf" srcId="{4F960476-2357-4FFE-B945-C3FFE84B4D95}" destId="{13AC4F33-437C-4AC9-89CE-A99AEC0DAA68}" srcOrd="3" destOrd="0" presId="urn:microsoft.com/office/officeart/2024/3/layout/verticalVisualTextBlock1"/>
    <dgm:cxn modelId="{588C5BC0-4C35-44F2-BC68-E592BD153B3C}" type="presParOf" srcId="{4F960476-2357-4FFE-B945-C3FFE84B4D95}" destId="{6369FC29-B6DA-4B52-94E0-0AF2EEBD46BB}" srcOrd="4" destOrd="0" presId="urn:microsoft.com/office/officeart/2024/3/layout/verticalVisualTextBlock1"/>
    <dgm:cxn modelId="{1BE32B51-3F43-42D9-88DE-531B3630976F}" type="presParOf" srcId="{6369FC29-B6DA-4B52-94E0-0AF2EEBD46BB}" destId="{B0BC2377-802A-4612-902E-533E0C71D420}" srcOrd="0" destOrd="0" presId="urn:microsoft.com/office/officeart/2024/3/layout/verticalVisualTextBlock1"/>
    <dgm:cxn modelId="{34081904-8947-415D-BC23-F255EE367DB7}" type="presParOf" srcId="{6369FC29-B6DA-4B52-94E0-0AF2EEBD46BB}" destId="{68AC6DD9-EA37-46DF-B403-9EA65A2E31F3}" srcOrd="1" destOrd="0" presId="urn:microsoft.com/office/officeart/2024/3/layout/verticalVisualTextBlock1"/>
    <dgm:cxn modelId="{032CB871-1364-48E4-AB3E-DC0AD4D01F54}" type="presParOf" srcId="{6369FC29-B6DA-4B52-94E0-0AF2EEBD46BB}" destId="{7EE83FC1-7862-4E86-9FC4-F7E0B0F3852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C37693-1D26-4EC9-8ACD-5E8A3568C462}"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E255E479-241F-4240-BFE6-59798B57D537}">
      <dgm:prSet/>
      <dgm:spPr/>
      <dgm:t>
        <a:bodyPr/>
        <a:lstStyle/>
        <a:p>
          <a:pPr>
            <a:lnSpc>
              <a:spcPct val="100000"/>
            </a:lnSpc>
            <a:defRPr b="1"/>
          </a:pPr>
          <a:r>
            <a:rPr lang="en-US"/>
            <a:t>Technology Integration</a:t>
          </a:r>
        </a:p>
      </dgm:t>
    </dgm:pt>
    <dgm:pt modelId="{4F196E62-1539-46F1-B175-129BF2770622}" type="parTrans" cxnId="{F30B2B61-43FC-485A-AD21-7943BC5BAA00}">
      <dgm:prSet/>
      <dgm:spPr/>
      <dgm:t>
        <a:bodyPr/>
        <a:lstStyle/>
        <a:p>
          <a:endParaRPr lang="en-US"/>
        </a:p>
      </dgm:t>
    </dgm:pt>
    <dgm:pt modelId="{11E98394-33A6-404B-8D92-5B7F98A5AB93}" type="sibTrans" cxnId="{F30B2B61-43FC-485A-AD21-7943BC5BAA00}">
      <dgm:prSet/>
      <dgm:spPr/>
      <dgm:t>
        <a:bodyPr/>
        <a:lstStyle/>
        <a:p>
          <a:pPr>
            <a:lnSpc>
              <a:spcPct val="100000"/>
            </a:lnSpc>
            <a:defRPr b="1"/>
          </a:pPr>
          <a:endParaRPr lang="en-US"/>
        </a:p>
      </dgm:t>
    </dgm:pt>
    <dgm:pt modelId="{CDCDBACC-B3DB-4FB1-A875-F4448BCC89B6}">
      <dgm:prSet/>
      <dgm:spPr/>
      <dgm:t>
        <a:bodyPr/>
        <a:lstStyle/>
        <a:p>
          <a:pPr>
            <a:lnSpc>
              <a:spcPct val="100000"/>
            </a:lnSpc>
          </a:pPr>
          <a:r>
            <a:rPr lang="en-US"/>
            <a:t>Smart cities integrate advanced technologies such as IoT devices and sensors to enhance urban living.</a:t>
          </a:r>
        </a:p>
      </dgm:t>
    </dgm:pt>
    <dgm:pt modelId="{35EA305F-2742-4F61-8C5B-DF270C16A1D9}" type="parTrans" cxnId="{C5410FA6-98A8-4592-9D25-96E929E48CEA}">
      <dgm:prSet/>
      <dgm:spPr/>
      <dgm:t>
        <a:bodyPr/>
        <a:lstStyle/>
        <a:p>
          <a:endParaRPr lang="en-US"/>
        </a:p>
      </dgm:t>
    </dgm:pt>
    <dgm:pt modelId="{B6BC859F-D125-467A-B165-9A14793DA9C4}" type="sibTrans" cxnId="{C5410FA6-98A8-4592-9D25-96E929E48CEA}">
      <dgm:prSet/>
      <dgm:spPr/>
      <dgm:t>
        <a:bodyPr/>
        <a:lstStyle/>
        <a:p>
          <a:endParaRPr lang="en-US"/>
        </a:p>
      </dgm:t>
    </dgm:pt>
    <dgm:pt modelId="{3BE90A51-5E8B-4352-AF85-2912AEC7F9CE}">
      <dgm:prSet/>
      <dgm:spPr/>
      <dgm:t>
        <a:bodyPr/>
        <a:lstStyle/>
        <a:p>
          <a:pPr>
            <a:lnSpc>
              <a:spcPct val="100000"/>
            </a:lnSpc>
            <a:defRPr b="1"/>
          </a:pPr>
          <a:r>
            <a:rPr lang="en-US"/>
            <a:t>Data Analysis</a:t>
          </a:r>
        </a:p>
      </dgm:t>
    </dgm:pt>
    <dgm:pt modelId="{67729B33-2999-4496-9393-6C8CAD8BF456}" type="parTrans" cxnId="{82369015-9C27-4422-A33F-AA7103B074A6}">
      <dgm:prSet/>
      <dgm:spPr/>
      <dgm:t>
        <a:bodyPr/>
        <a:lstStyle/>
        <a:p>
          <a:endParaRPr lang="en-US"/>
        </a:p>
      </dgm:t>
    </dgm:pt>
    <dgm:pt modelId="{D0677804-BD97-4158-85AE-106874CCF45C}" type="sibTrans" cxnId="{82369015-9C27-4422-A33F-AA7103B074A6}">
      <dgm:prSet/>
      <dgm:spPr/>
      <dgm:t>
        <a:bodyPr/>
        <a:lstStyle/>
        <a:p>
          <a:pPr>
            <a:lnSpc>
              <a:spcPct val="100000"/>
            </a:lnSpc>
            <a:defRPr b="1"/>
          </a:pPr>
          <a:endParaRPr lang="en-US"/>
        </a:p>
      </dgm:t>
    </dgm:pt>
    <dgm:pt modelId="{A75B3A9E-B488-4AB6-8315-84F9F048A06F}">
      <dgm:prSet/>
      <dgm:spPr/>
      <dgm:t>
        <a:bodyPr/>
        <a:lstStyle/>
        <a:p>
          <a:pPr>
            <a:lnSpc>
              <a:spcPct val="100000"/>
            </a:lnSpc>
          </a:pPr>
          <a:r>
            <a:rPr lang="en-US"/>
            <a:t>Data collected from various sources is analyzed to optimize city services like traffic management and public safety.</a:t>
          </a:r>
        </a:p>
      </dgm:t>
    </dgm:pt>
    <dgm:pt modelId="{BB2F4900-8B98-42C7-A5CA-DF7D7988B4EF}" type="parTrans" cxnId="{C6C8B68E-7700-4A96-A0AC-C7B56416BC56}">
      <dgm:prSet/>
      <dgm:spPr/>
      <dgm:t>
        <a:bodyPr/>
        <a:lstStyle/>
        <a:p>
          <a:endParaRPr lang="en-US"/>
        </a:p>
      </dgm:t>
    </dgm:pt>
    <dgm:pt modelId="{87381E91-5B50-47CD-87C9-5FB320925C5E}" type="sibTrans" cxnId="{C6C8B68E-7700-4A96-A0AC-C7B56416BC56}">
      <dgm:prSet/>
      <dgm:spPr/>
      <dgm:t>
        <a:bodyPr/>
        <a:lstStyle/>
        <a:p>
          <a:endParaRPr lang="en-US"/>
        </a:p>
      </dgm:t>
    </dgm:pt>
    <dgm:pt modelId="{31506C9C-B608-40BB-BCAC-627ABFB37503}">
      <dgm:prSet/>
      <dgm:spPr/>
      <dgm:t>
        <a:bodyPr/>
        <a:lstStyle/>
        <a:p>
          <a:pPr>
            <a:lnSpc>
              <a:spcPct val="100000"/>
            </a:lnSpc>
            <a:defRPr b="1"/>
          </a:pPr>
          <a:r>
            <a:rPr lang="en-US"/>
            <a:t>Enhanced Quality of Life</a:t>
          </a:r>
        </a:p>
      </dgm:t>
    </dgm:pt>
    <dgm:pt modelId="{D968ADB8-6202-4F1F-B31E-48ED31FB2EDB}" type="parTrans" cxnId="{B623D9BB-5442-4802-AA21-79065149DACB}">
      <dgm:prSet/>
      <dgm:spPr/>
      <dgm:t>
        <a:bodyPr/>
        <a:lstStyle/>
        <a:p>
          <a:endParaRPr lang="en-US"/>
        </a:p>
      </dgm:t>
    </dgm:pt>
    <dgm:pt modelId="{E34A4BFF-AA25-4C8C-9CF9-681887BDBDD8}" type="sibTrans" cxnId="{B623D9BB-5442-4802-AA21-79065149DACB}">
      <dgm:prSet/>
      <dgm:spPr/>
      <dgm:t>
        <a:bodyPr/>
        <a:lstStyle/>
        <a:p>
          <a:endParaRPr lang="en-US"/>
        </a:p>
      </dgm:t>
    </dgm:pt>
    <dgm:pt modelId="{4E03997E-7C30-4F2D-B003-D2C7E3821DAB}">
      <dgm:prSet/>
      <dgm:spPr/>
      <dgm:t>
        <a:bodyPr/>
        <a:lstStyle/>
        <a:p>
          <a:pPr>
            <a:lnSpc>
              <a:spcPct val="100000"/>
            </a:lnSpc>
          </a:pPr>
          <a:r>
            <a:rPr lang="en-US"/>
            <a:t>Smart cities aim to improve the quality of life for residents by providing efficient services and sustainable living conditions.</a:t>
          </a:r>
        </a:p>
      </dgm:t>
    </dgm:pt>
    <dgm:pt modelId="{188CD818-338A-4382-B118-2D8BF49B8029}" type="parTrans" cxnId="{18E52C92-3F2B-4597-8F70-0515FE5EFDEC}">
      <dgm:prSet/>
      <dgm:spPr/>
      <dgm:t>
        <a:bodyPr/>
        <a:lstStyle/>
        <a:p>
          <a:endParaRPr lang="en-US"/>
        </a:p>
      </dgm:t>
    </dgm:pt>
    <dgm:pt modelId="{4FF06C88-1DD2-4AF0-B100-CD23FC8342F0}" type="sibTrans" cxnId="{18E52C92-3F2B-4597-8F70-0515FE5EFDEC}">
      <dgm:prSet/>
      <dgm:spPr/>
      <dgm:t>
        <a:bodyPr/>
        <a:lstStyle/>
        <a:p>
          <a:endParaRPr lang="en-US"/>
        </a:p>
      </dgm:t>
    </dgm:pt>
    <dgm:pt modelId="{19E08E9D-3454-4583-898F-3BEB768A1113}" type="pres">
      <dgm:prSet presAssocID="{25C37693-1D26-4EC9-8ACD-5E8A3568C462}" presName="Root" presStyleCnt="0">
        <dgm:presLayoutVars>
          <dgm:dir/>
          <dgm:resizeHandles val="exact"/>
        </dgm:presLayoutVars>
      </dgm:prSet>
      <dgm:spPr/>
    </dgm:pt>
    <dgm:pt modelId="{CDE76381-E2A6-479B-A2AC-402E2266B3FA}" type="pres">
      <dgm:prSet presAssocID="{E255E479-241F-4240-BFE6-59798B57D537}" presName="Composite" presStyleCnt="0"/>
      <dgm:spPr/>
    </dgm:pt>
    <dgm:pt modelId="{3ADCE329-64BE-477A-9CB1-DA38E5482E9C}" type="pres">
      <dgm:prSet presAssocID="{E255E479-241F-4240-BFE6-59798B57D53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326" r="17927" b="4"/>
          <a:stretch/>
        </a:blipFill>
      </dgm:spPr>
      <dgm:extLst>
        <a:ext uri="{E40237B7-FDA0-4F09-8148-C483321AD2D9}">
          <dgm14:cNvPr xmlns:dgm14="http://schemas.microsoft.com/office/drawing/2010/diagram" id="0" name="" descr="Computer network wireless connection modern city communication technology"/>
        </a:ext>
      </dgm:extLst>
    </dgm:pt>
    <dgm:pt modelId="{0A6889D3-F506-48E7-AC1B-6389064DD3B0}" type="pres">
      <dgm:prSet presAssocID="{E255E479-241F-4240-BFE6-59798B57D537}" presName="Subtitle" presStyleLbl="revTx" presStyleIdx="0" presStyleCnt="6">
        <dgm:presLayoutVars>
          <dgm:chMax val="0"/>
          <dgm:bulletEnabled/>
        </dgm:presLayoutVars>
      </dgm:prSet>
      <dgm:spPr/>
    </dgm:pt>
    <dgm:pt modelId="{0D6B734C-EA78-4C4A-9CB9-A45E0B8CB466}" type="pres">
      <dgm:prSet presAssocID="{E255E479-241F-4240-BFE6-59798B57D537}" presName="Description" presStyleLbl="revTx" presStyleIdx="1" presStyleCnt="6">
        <dgm:presLayoutVars>
          <dgm:bulletEnabled/>
        </dgm:presLayoutVars>
      </dgm:prSet>
      <dgm:spPr/>
    </dgm:pt>
    <dgm:pt modelId="{95826B7C-04D4-4998-BD19-41D6593AE3EC}" type="pres">
      <dgm:prSet presAssocID="{11E98394-33A6-404B-8D92-5B7F98A5AB93}" presName="sibTrans" presStyleLbl="sibTrans2D1" presStyleIdx="0" presStyleCnt="0"/>
      <dgm:spPr/>
    </dgm:pt>
    <dgm:pt modelId="{3B1DFCE8-D0AB-48FE-8824-5BB396AD9E0A}" type="pres">
      <dgm:prSet presAssocID="{3BE90A51-5E8B-4352-AF85-2912AEC7F9CE}" presName="Composite" presStyleCnt="0"/>
      <dgm:spPr/>
    </dgm:pt>
    <dgm:pt modelId="{CE3A3D48-8255-46BE-A965-01305502C5FA}" type="pres">
      <dgm:prSet presAssocID="{3BE90A51-5E8B-4352-AF85-2912AEC7F9CE}"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6064" r="21437" b="1"/>
          <a:stretch/>
        </a:blipFill>
      </dgm:spPr>
      <dgm:extLst>
        <a:ext uri="{E40237B7-FDA0-4F09-8148-C483321AD2D9}">
          <dgm14:cNvPr xmlns:dgm14="http://schemas.microsoft.com/office/drawing/2010/diagram" id="0" name="" descr="Financial graphs on a dark display"/>
        </a:ext>
      </dgm:extLst>
    </dgm:pt>
    <dgm:pt modelId="{61EFA04F-3FE2-4D72-8DC7-8C8A403FB321}" type="pres">
      <dgm:prSet presAssocID="{3BE90A51-5E8B-4352-AF85-2912AEC7F9CE}" presName="Subtitle" presStyleLbl="revTx" presStyleIdx="2" presStyleCnt="6">
        <dgm:presLayoutVars>
          <dgm:chMax val="0"/>
          <dgm:bulletEnabled/>
        </dgm:presLayoutVars>
      </dgm:prSet>
      <dgm:spPr/>
    </dgm:pt>
    <dgm:pt modelId="{98E36C15-F851-4CB2-8930-4B958D992F31}" type="pres">
      <dgm:prSet presAssocID="{3BE90A51-5E8B-4352-AF85-2912AEC7F9CE}" presName="Description" presStyleLbl="revTx" presStyleIdx="3" presStyleCnt="6">
        <dgm:presLayoutVars>
          <dgm:bulletEnabled/>
        </dgm:presLayoutVars>
      </dgm:prSet>
      <dgm:spPr/>
    </dgm:pt>
    <dgm:pt modelId="{9CF189E8-E5AE-45D5-9871-BCB781806A0A}" type="pres">
      <dgm:prSet presAssocID="{D0677804-BD97-4158-85AE-106874CCF45C}" presName="sibTrans" presStyleLbl="sibTrans2D1" presStyleIdx="0" presStyleCnt="0"/>
      <dgm:spPr/>
    </dgm:pt>
    <dgm:pt modelId="{E7A1139B-4D75-4CD1-A2A6-360ACAC8C206}" type="pres">
      <dgm:prSet presAssocID="{31506C9C-B608-40BB-BCAC-627ABFB37503}" presName="Composite" presStyleCnt="0"/>
      <dgm:spPr/>
    </dgm:pt>
    <dgm:pt modelId="{07D45447-952C-4345-84D5-8F0E4A8C8CCA}" type="pres">
      <dgm:prSet presAssocID="{31506C9C-B608-40BB-BCAC-627ABFB37503}"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9994" r="23259" b="4"/>
          <a:stretch/>
        </a:blipFill>
      </dgm:spPr>
      <dgm:extLst>
        <a:ext uri="{E40237B7-FDA0-4F09-8148-C483321AD2D9}">
          <dgm14:cNvPr xmlns:dgm14="http://schemas.microsoft.com/office/drawing/2010/diagram" id="0" name="" descr="close up Artificial Intelligence technology city for backgroundsFuturistic eye, Artificial Intelligence, Globe - Navigational Equipment, DataBrain Wave, Artificial Intelligence, city.Data,Face recognition"/>
        </a:ext>
      </dgm:extLst>
    </dgm:pt>
    <dgm:pt modelId="{13975BE2-FE3D-4726-89ED-A20728737124}" type="pres">
      <dgm:prSet presAssocID="{31506C9C-B608-40BB-BCAC-627ABFB37503}" presName="Subtitle" presStyleLbl="revTx" presStyleIdx="4" presStyleCnt="6">
        <dgm:presLayoutVars>
          <dgm:chMax val="0"/>
          <dgm:bulletEnabled/>
        </dgm:presLayoutVars>
      </dgm:prSet>
      <dgm:spPr/>
    </dgm:pt>
    <dgm:pt modelId="{D5A29E22-CA9D-4632-9194-C5782EC13BCB}" type="pres">
      <dgm:prSet presAssocID="{31506C9C-B608-40BB-BCAC-627ABFB37503}" presName="Description" presStyleLbl="revTx" presStyleIdx="5" presStyleCnt="6">
        <dgm:presLayoutVars>
          <dgm:bulletEnabled/>
        </dgm:presLayoutVars>
      </dgm:prSet>
      <dgm:spPr/>
    </dgm:pt>
  </dgm:ptLst>
  <dgm:cxnLst>
    <dgm:cxn modelId="{96EAC40B-B456-469D-9C78-E62DBFD87EF2}" type="presOf" srcId="{25C37693-1D26-4EC9-8ACD-5E8A3568C462}" destId="{19E08E9D-3454-4583-898F-3BEB768A1113}" srcOrd="0" destOrd="0" presId="urn:microsoft.com/office/officeart/2024/3/layout/verticalVisualTextBlock1"/>
    <dgm:cxn modelId="{82369015-9C27-4422-A33F-AA7103B074A6}" srcId="{25C37693-1D26-4EC9-8ACD-5E8A3568C462}" destId="{3BE90A51-5E8B-4352-AF85-2912AEC7F9CE}" srcOrd="1" destOrd="0" parTransId="{67729B33-2999-4496-9393-6C8CAD8BF456}" sibTransId="{D0677804-BD97-4158-85AE-106874CCF45C}"/>
    <dgm:cxn modelId="{866CCC2E-8376-4154-9648-F4D9801C7BC1}" type="presOf" srcId="{3BE90A51-5E8B-4352-AF85-2912AEC7F9CE}" destId="{61EFA04F-3FE2-4D72-8DC7-8C8A403FB321}" srcOrd="0" destOrd="0" presId="urn:microsoft.com/office/officeart/2024/3/layout/verticalVisualTextBlock1"/>
    <dgm:cxn modelId="{B884CB5F-2AE9-4FED-B088-1A3C033D73F6}" type="presOf" srcId="{A75B3A9E-B488-4AB6-8315-84F9F048A06F}" destId="{98E36C15-F851-4CB2-8930-4B958D992F31}" srcOrd="0" destOrd="0" presId="urn:microsoft.com/office/officeart/2024/3/layout/verticalVisualTextBlock1"/>
    <dgm:cxn modelId="{F30B2B61-43FC-485A-AD21-7943BC5BAA00}" srcId="{25C37693-1D26-4EC9-8ACD-5E8A3568C462}" destId="{E255E479-241F-4240-BFE6-59798B57D537}" srcOrd="0" destOrd="0" parTransId="{4F196E62-1539-46F1-B175-129BF2770622}" sibTransId="{11E98394-33A6-404B-8D92-5B7F98A5AB93}"/>
    <dgm:cxn modelId="{73378D59-06B7-4778-8FCA-1ED80666F099}" type="presOf" srcId="{CDCDBACC-B3DB-4FB1-A875-F4448BCC89B6}" destId="{0D6B734C-EA78-4C4A-9CB9-A45E0B8CB466}" srcOrd="0" destOrd="0" presId="urn:microsoft.com/office/officeart/2024/3/layout/verticalVisualTextBlock1"/>
    <dgm:cxn modelId="{C43D2387-C6EC-4941-BB3E-7706CA3141E0}" type="presOf" srcId="{D0677804-BD97-4158-85AE-106874CCF45C}" destId="{9CF189E8-E5AE-45D5-9871-BCB781806A0A}" srcOrd="0" destOrd="0" presId="urn:microsoft.com/office/officeart/2024/3/layout/verticalVisualTextBlock1"/>
    <dgm:cxn modelId="{C6C8B68E-7700-4A96-A0AC-C7B56416BC56}" srcId="{3BE90A51-5E8B-4352-AF85-2912AEC7F9CE}" destId="{A75B3A9E-B488-4AB6-8315-84F9F048A06F}" srcOrd="0" destOrd="0" parTransId="{BB2F4900-8B98-42C7-A5CA-DF7D7988B4EF}" sibTransId="{87381E91-5B50-47CD-87C9-5FB320925C5E}"/>
    <dgm:cxn modelId="{18E52C92-3F2B-4597-8F70-0515FE5EFDEC}" srcId="{31506C9C-B608-40BB-BCAC-627ABFB37503}" destId="{4E03997E-7C30-4F2D-B003-D2C7E3821DAB}" srcOrd="0" destOrd="0" parTransId="{188CD818-338A-4382-B118-2D8BF49B8029}" sibTransId="{4FF06C88-1DD2-4AF0-B100-CD23FC8342F0}"/>
    <dgm:cxn modelId="{C5410FA6-98A8-4592-9D25-96E929E48CEA}" srcId="{E255E479-241F-4240-BFE6-59798B57D537}" destId="{CDCDBACC-B3DB-4FB1-A875-F4448BCC89B6}" srcOrd="0" destOrd="0" parTransId="{35EA305F-2742-4F61-8C5B-DF270C16A1D9}" sibTransId="{B6BC859F-D125-467A-B165-9A14793DA9C4}"/>
    <dgm:cxn modelId="{F8B409B1-FE2B-43D7-B87C-A30B88B7964F}" type="presOf" srcId="{E255E479-241F-4240-BFE6-59798B57D537}" destId="{0A6889D3-F506-48E7-AC1B-6389064DD3B0}" srcOrd="0" destOrd="0" presId="urn:microsoft.com/office/officeart/2024/3/layout/verticalVisualTextBlock1"/>
    <dgm:cxn modelId="{09D455B7-97E5-45D8-9366-D7BB8231AF87}" type="presOf" srcId="{4E03997E-7C30-4F2D-B003-D2C7E3821DAB}" destId="{D5A29E22-CA9D-4632-9194-C5782EC13BCB}" srcOrd="0" destOrd="0" presId="urn:microsoft.com/office/officeart/2024/3/layout/verticalVisualTextBlock1"/>
    <dgm:cxn modelId="{B623D9BB-5442-4802-AA21-79065149DACB}" srcId="{25C37693-1D26-4EC9-8ACD-5E8A3568C462}" destId="{31506C9C-B608-40BB-BCAC-627ABFB37503}" srcOrd="2" destOrd="0" parTransId="{D968ADB8-6202-4F1F-B31E-48ED31FB2EDB}" sibTransId="{E34A4BFF-AA25-4C8C-9CF9-681887BDBDD8}"/>
    <dgm:cxn modelId="{7A9792D8-4331-46CB-8314-0DA5179C902A}" type="presOf" srcId="{11E98394-33A6-404B-8D92-5B7F98A5AB93}" destId="{95826B7C-04D4-4998-BD19-41D6593AE3EC}" srcOrd="0" destOrd="0" presId="urn:microsoft.com/office/officeart/2024/3/layout/verticalVisualTextBlock1"/>
    <dgm:cxn modelId="{2F2C5CE9-C399-498C-A150-6C27BCB187A5}" type="presOf" srcId="{31506C9C-B608-40BB-BCAC-627ABFB37503}" destId="{13975BE2-FE3D-4726-89ED-A20728737124}" srcOrd="0" destOrd="0" presId="urn:microsoft.com/office/officeart/2024/3/layout/verticalVisualTextBlock1"/>
    <dgm:cxn modelId="{129D83F6-8729-4459-92FB-6A4AA4EB9592}" type="presParOf" srcId="{19E08E9D-3454-4583-898F-3BEB768A1113}" destId="{CDE76381-E2A6-479B-A2AC-402E2266B3FA}" srcOrd="0" destOrd="0" presId="urn:microsoft.com/office/officeart/2024/3/layout/verticalVisualTextBlock1"/>
    <dgm:cxn modelId="{5F1F2BF3-6DE3-40C4-9976-9E6CA8C0FEFE}" type="presParOf" srcId="{CDE76381-E2A6-479B-A2AC-402E2266B3FA}" destId="{3ADCE329-64BE-477A-9CB1-DA38E5482E9C}" srcOrd="0" destOrd="0" presId="urn:microsoft.com/office/officeart/2024/3/layout/verticalVisualTextBlock1"/>
    <dgm:cxn modelId="{3CCC5EC0-018B-42C7-A291-BC9E40082677}" type="presParOf" srcId="{CDE76381-E2A6-479B-A2AC-402E2266B3FA}" destId="{0A6889D3-F506-48E7-AC1B-6389064DD3B0}" srcOrd="1" destOrd="0" presId="urn:microsoft.com/office/officeart/2024/3/layout/verticalVisualTextBlock1"/>
    <dgm:cxn modelId="{089E558B-7F14-458A-BB99-84BE92D7E94A}" type="presParOf" srcId="{CDE76381-E2A6-479B-A2AC-402E2266B3FA}" destId="{0D6B734C-EA78-4C4A-9CB9-A45E0B8CB466}" srcOrd="2" destOrd="0" presId="urn:microsoft.com/office/officeart/2024/3/layout/verticalVisualTextBlock1"/>
    <dgm:cxn modelId="{B8DAFC94-83F3-47CB-A745-222C12FF2EE9}" type="presParOf" srcId="{19E08E9D-3454-4583-898F-3BEB768A1113}" destId="{95826B7C-04D4-4998-BD19-41D6593AE3EC}" srcOrd="1" destOrd="0" presId="urn:microsoft.com/office/officeart/2024/3/layout/verticalVisualTextBlock1"/>
    <dgm:cxn modelId="{AC95DC54-6C87-4B3D-B4F0-8B7297665F81}" type="presParOf" srcId="{19E08E9D-3454-4583-898F-3BEB768A1113}" destId="{3B1DFCE8-D0AB-48FE-8824-5BB396AD9E0A}" srcOrd="2" destOrd="0" presId="urn:microsoft.com/office/officeart/2024/3/layout/verticalVisualTextBlock1"/>
    <dgm:cxn modelId="{21D12D54-2138-4CD6-AABB-7C970B5A7576}" type="presParOf" srcId="{3B1DFCE8-D0AB-48FE-8824-5BB396AD9E0A}" destId="{CE3A3D48-8255-46BE-A965-01305502C5FA}" srcOrd="0" destOrd="0" presId="urn:microsoft.com/office/officeart/2024/3/layout/verticalVisualTextBlock1"/>
    <dgm:cxn modelId="{4980B1BB-5EBB-4E4D-8181-4E8EEB9BB70D}" type="presParOf" srcId="{3B1DFCE8-D0AB-48FE-8824-5BB396AD9E0A}" destId="{61EFA04F-3FE2-4D72-8DC7-8C8A403FB321}" srcOrd="1" destOrd="0" presId="urn:microsoft.com/office/officeart/2024/3/layout/verticalVisualTextBlock1"/>
    <dgm:cxn modelId="{A2F0A020-DB27-4AB1-B2CA-D4AD5269E638}" type="presParOf" srcId="{3B1DFCE8-D0AB-48FE-8824-5BB396AD9E0A}" destId="{98E36C15-F851-4CB2-8930-4B958D992F31}" srcOrd="2" destOrd="0" presId="urn:microsoft.com/office/officeart/2024/3/layout/verticalVisualTextBlock1"/>
    <dgm:cxn modelId="{61AEE53A-8E76-45E6-97B0-628CFEC834D5}" type="presParOf" srcId="{19E08E9D-3454-4583-898F-3BEB768A1113}" destId="{9CF189E8-E5AE-45D5-9871-BCB781806A0A}" srcOrd="3" destOrd="0" presId="urn:microsoft.com/office/officeart/2024/3/layout/verticalVisualTextBlock1"/>
    <dgm:cxn modelId="{382CC09A-E5BD-4596-8F82-189DE1580DA4}" type="presParOf" srcId="{19E08E9D-3454-4583-898F-3BEB768A1113}" destId="{E7A1139B-4D75-4CD1-A2A6-360ACAC8C206}" srcOrd="4" destOrd="0" presId="urn:microsoft.com/office/officeart/2024/3/layout/verticalVisualTextBlock1"/>
    <dgm:cxn modelId="{23A54FED-1BC9-4FA2-AA29-2EE180FDB6A4}" type="presParOf" srcId="{E7A1139B-4D75-4CD1-A2A6-360ACAC8C206}" destId="{07D45447-952C-4345-84D5-8F0E4A8C8CCA}" srcOrd="0" destOrd="0" presId="urn:microsoft.com/office/officeart/2024/3/layout/verticalVisualTextBlock1"/>
    <dgm:cxn modelId="{4A13F5E6-341D-423F-8F2E-873038179F48}" type="presParOf" srcId="{E7A1139B-4D75-4CD1-A2A6-360ACAC8C206}" destId="{13975BE2-FE3D-4726-89ED-A20728737124}" srcOrd="1" destOrd="0" presId="urn:microsoft.com/office/officeart/2024/3/layout/verticalVisualTextBlock1"/>
    <dgm:cxn modelId="{CE8E538B-5891-4EF1-8AC0-7F04483402AC}" type="presParOf" srcId="{E7A1139B-4D75-4CD1-A2A6-360ACAC8C206}" destId="{D5A29E22-CA9D-4632-9194-C5782EC13BC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82A941-09B0-45DB-80C1-F886A494FCB5}"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968A3A98-E229-4066-A734-D4754499E19C}">
      <dgm:prSet/>
      <dgm:spPr/>
      <dgm:t>
        <a:bodyPr/>
        <a:lstStyle/>
        <a:p>
          <a:pPr>
            <a:lnSpc>
              <a:spcPct val="100000"/>
            </a:lnSpc>
            <a:defRPr b="1"/>
          </a:pPr>
          <a:r>
            <a:rPr lang="en-US"/>
            <a:t>Addressing Urban Challenges</a:t>
          </a:r>
        </a:p>
      </dgm:t>
    </dgm:pt>
    <dgm:pt modelId="{7CA55A61-93A1-4EA4-A5AE-FFEC2E639434}" type="parTrans" cxnId="{3093D0B8-B314-4B34-9140-035137D7A472}">
      <dgm:prSet/>
      <dgm:spPr/>
      <dgm:t>
        <a:bodyPr/>
        <a:lstStyle/>
        <a:p>
          <a:endParaRPr lang="en-US"/>
        </a:p>
      </dgm:t>
    </dgm:pt>
    <dgm:pt modelId="{911422D1-26AD-45FB-9CA4-22DB902F6474}" type="sibTrans" cxnId="{3093D0B8-B314-4B34-9140-035137D7A472}">
      <dgm:prSet/>
      <dgm:spPr/>
      <dgm:t>
        <a:bodyPr/>
        <a:lstStyle/>
        <a:p>
          <a:pPr>
            <a:lnSpc>
              <a:spcPct val="100000"/>
            </a:lnSpc>
            <a:defRPr b="1"/>
          </a:pPr>
          <a:endParaRPr lang="en-US"/>
        </a:p>
      </dgm:t>
    </dgm:pt>
    <dgm:pt modelId="{5553338B-7E80-4775-8AD8-92F21E149AD7}">
      <dgm:prSet/>
      <dgm:spPr/>
      <dgm:t>
        <a:bodyPr/>
        <a:lstStyle/>
        <a:p>
          <a:pPr>
            <a:lnSpc>
              <a:spcPct val="100000"/>
            </a:lnSpc>
          </a:pPr>
          <a:r>
            <a:rPr lang="en-US"/>
            <a:t>Smart cities are designed to tackle urban challenges such as climate change and population growth by enhancing the efficiency of city services.</a:t>
          </a:r>
        </a:p>
      </dgm:t>
    </dgm:pt>
    <dgm:pt modelId="{0C45EB42-DB3D-408A-8D52-3BA9B6B59998}" type="parTrans" cxnId="{15DEDFEF-AB4A-4CA5-8E8E-D5E55A79127D}">
      <dgm:prSet/>
      <dgm:spPr/>
      <dgm:t>
        <a:bodyPr/>
        <a:lstStyle/>
        <a:p>
          <a:endParaRPr lang="en-US"/>
        </a:p>
      </dgm:t>
    </dgm:pt>
    <dgm:pt modelId="{4D3906BB-D9E2-4B9C-9A14-F334B2830D97}" type="sibTrans" cxnId="{15DEDFEF-AB4A-4CA5-8E8E-D5E55A79127D}">
      <dgm:prSet/>
      <dgm:spPr/>
      <dgm:t>
        <a:bodyPr/>
        <a:lstStyle/>
        <a:p>
          <a:endParaRPr lang="en-US"/>
        </a:p>
      </dgm:t>
    </dgm:pt>
    <dgm:pt modelId="{B91F52D4-B107-4396-9536-B2023DC7356C}">
      <dgm:prSet/>
      <dgm:spPr/>
      <dgm:t>
        <a:bodyPr/>
        <a:lstStyle/>
        <a:p>
          <a:pPr>
            <a:lnSpc>
              <a:spcPct val="100000"/>
            </a:lnSpc>
            <a:defRPr b="1"/>
          </a:pPr>
          <a:r>
            <a:rPr lang="en-US"/>
            <a:t>Optimizing City Services</a:t>
          </a:r>
        </a:p>
      </dgm:t>
    </dgm:pt>
    <dgm:pt modelId="{F41744DB-0016-427E-82FA-78B44F684A8C}" type="parTrans" cxnId="{2F3CE73F-7BB7-4A6F-9362-4FDBFCC10F81}">
      <dgm:prSet/>
      <dgm:spPr/>
      <dgm:t>
        <a:bodyPr/>
        <a:lstStyle/>
        <a:p>
          <a:endParaRPr lang="en-US"/>
        </a:p>
      </dgm:t>
    </dgm:pt>
    <dgm:pt modelId="{C926E900-E6D0-440C-8063-4024B5779AA6}" type="sibTrans" cxnId="{2F3CE73F-7BB7-4A6F-9362-4FDBFCC10F81}">
      <dgm:prSet/>
      <dgm:spPr/>
      <dgm:t>
        <a:bodyPr/>
        <a:lstStyle/>
        <a:p>
          <a:pPr>
            <a:lnSpc>
              <a:spcPct val="100000"/>
            </a:lnSpc>
            <a:defRPr b="1"/>
          </a:pPr>
          <a:endParaRPr lang="en-US"/>
        </a:p>
      </dgm:t>
    </dgm:pt>
    <dgm:pt modelId="{C3CF149E-898F-4E44-8944-16F04C5E3DE5}">
      <dgm:prSet/>
      <dgm:spPr/>
      <dgm:t>
        <a:bodyPr/>
        <a:lstStyle/>
        <a:p>
          <a:pPr>
            <a:lnSpc>
              <a:spcPct val="100000"/>
            </a:lnSpc>
          </a:pPr>
          <a:r>
            <a:rPr lang="en-US"/>
            <a:t>By leveraging technology, smart cities optimize services such as waste management, transportation, and energy consumption, leading to a more sustainable urban environment.</a:t>
          </a:r>
        </a:p>
      </dgm:t>
    </dgm:pt>
    <dgm:pt modelId="{332514BD-C028-4315-AFAF-B44D3D758E80}" type="parTrans" cxnId="{99D4BBD9-0EE9-4CF8-A453-4BD4B14925C7}">
      <dgm:prSet/>
      <dgm:spPr/>
      <dgm:t>
        <a:bodyPr/>
        <a:lstStyle/>
        <a:p>
          <a:endParaRPr lang="en-US"/>
        </a:p>
      </dgm:t>
    </dgm:pt>
    <dgm:pt modelId="{7EB39FB2-40EB-4CC4-8605-4BCCEB998281}" type="sibTrans" cxnId="{99D4BBD9-0EE9-4CF8-A453-4BD4B14925C7}">
      <dgm:prSet/>
      <dgm:spPr/>
      <dgm:t>
        <a:bodyPr/>
        <a:lstStyle/>
        <a:p>
          <a:endParaRPr lang="en-US"/>
        </a:p>
      </dgm:t>
    </dgm:pt>
    <dgm:pt modelId="{BF3B08FC-968A-42EC-BA23-36B470A24E68}">
      <dgm:prSet/>
      <dgm:spPr/>
      <dgm:t>
        <a:bodyPr/>
        <a:lstStyle/>
        <a:p>
          <a:pPr>
            <a:lnSpc>
              <a:spcPct val="100000"/>
            </a:lnSpc>
            <a:defRPr b="1"/>
          </a:pPr>
          <a:r>
            <a:rPr lang="en-US"/>
            <a:t>Improving Quality of Life</a:t>
          </a:r>
        </a:p>
      </dgm:t>
    </dgm:pt>
    <dgm:pt modelId="{C0EDCB54-8270-459C-B898-C2168F58F241}" type="parTrans" cxnId="{F13B40BC-0963-48C6-96DF-16909440F10D}">
      <dgm:prSet/>
      <dgm:spPr/>
      <dgm:t>
        <a:bodyPr/>
        <a:lstStyle/>
        <a:p>
          <a:endParaRPr lang="en-US"/>
        </a:p>
      </dgm:t>
    </dgm:pt>
    <dgm:pt modelId="{9AD3C13A-474A-4874-86BD-BF5BFFE5E060}" type="sibTrans" cxnId="{F13B40BC-0963-48C6-96DF-16909440F10D}">
      <dgm:prSet/>
      <dgm:spPr/>
      <dgm:t>
        <a:bodyPr/>
        <a:lstStyle/>
        <a:p>
          <a:endParaRPr lang="en-US"/>
        </a:p>
      </dgm:t>
    </dgm:pt>
    <dgm:pt modelId="{AE3143BE-B43B-43A1-879C-6F1646221FE1}">
      <dgm:prSet/>
      <dgm:spPr/>
      <dgm:t>
        <a:bodyPr/>
        <a:lstStyle/>
        <a:p>
          <a:pPr>
            <a:lnSpc>
              <a:spcPct val="100000"/>
            </a:lnSpc>
          </a:pPr>
          <a:r>
            <a:rPr lang="en-US"/>
            <a:t>Smart cities aim to enhance the quality of life for citizens by promoting efficient public services, green spaces, and better connectivity.</a:t>
          </a:r>
        </a:p>
      </dgm:t>
    </dgm:pt>
    <dgm:pt modelId="{2AB87A4B-456A-4526-B77C-D19EB8403287}" type="parTrans" cxnId="{83C7F1BC-B5CD-4BFC-A8C8-D4F028201490}">
      <dgm:prSet/>
      <dgm:spPr/>
      <dgm:t>
        <a:bodyPr/>
        <a:lstStyle/>
        <a:p>
          <a:endParaRPr lang="en-US"/>
        </a:p>
      </dgm:t>
    </dgm:pt>
    <dgm:pt modelId="{1FDD8816-7DEF-4BAA-A0A3-DDEF6686A506}" type="sibTrans" cxnId="{83C7F1BC-B5CD-4BFC-A8C8-D4F028201490}">
      <dgm:prSet/>
      <dgm:spPr/>
      <dgm:t>
        <a:bodyPr/>
        <a:lstStyle/>
        <a:p>
          <a:endParaRPr lang="en-US"/>
        </a:p>
      </dgm:t>
    </dgm:pt>
    <dgm:pt modelId="{65875A75-210E-4BF7-AB3E-465A52594119}" type="pres">
      <dgm:prSet presAssocID="{5B82A941-09B0-45DB-80C1-F886A494FCB5}" presName="Root" presStyleCnt="0">
        <dgm:presLayoutVars>
          <dgm:dir/>
          <dgm:resizeHandles val="exact"/>
        </dgm:presLayoutVars>
      </dgm:prSet>
      <dgm:spPr/>
    </dgm:pt>
    <dgm:pt modelId="{A8A3DB0B-C112-452F-A916-371288626B5E}" type="pres">
      <dgm:prSet presAssocID="{968A3A98-E229-4066-A734-D4754499E19C}" presName="Composite" presStyleCnt="0"/>
      <dgm:spPr/>
    </dgm:pt>
    <dgm:pt modelId="{47630D91-E53A-47A5-A7C1-E0E82FC7BF54}" type="pres">
      <dgm:prSet presAssocID="{968A3A98-E229-4066-A734-D4754499E19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6424" r="26829" b="4"/>
          <a:stretch/>
        </a:blipFill>
      </dgm:spPr>
      <dgm:extLst>
        <a:ext uri="{E40237B7-FDA0-4F09-8148-C483321AD2D9}">
          <dgm14:cNvPr xmlns:dgm14="http://schemas.microsoft.com/office/drawing/2010/diagram" id="0" name="" descr="Plants that regenerate in a limited world"/>
        </a:ext>
      </dgm:extLst>
    </dgm:pt>
    <dgm:pt modelId="{8A319093-EB6F-4636-86E1-0F1CD076BDAB}" type="pres">
      <dgm:prSet presAssocID="{968A3A98-E229-4066-A734-D4754499E19C}" presName="Subtitle" presStyleLbl="revTx" presStyleIdx="0" presStyleCnt="6">
        <dgm:presLayoutVars>
          <dgm:chMax val="0"/>
          <dgm:bulletEnabled/>
        </dgm:presLayoutVars>
      </dgm:prSet>
      <dgm:spPr/>
    </dgm:pt>
    <dgm:pt modelId="{853A51F1-E007-43D9-A3B3-FD5226602EDF}" type="pres">
      <dgm:prSet presAssocID="{968A3A98-E229-4066-A734-D4754499E19C}" presName="Description" presStyleLbl="revTx" presStyleIdx="1" presStyleCnt="6">
        <dgm:presLayoutVars>
          <dgm:bulletEnabled/>
        </dgm:presLayoutVars>
      </dgm:prSet>
      <dgm:spPr/>
    </dgm:pt>
    <dgm:pt modelId="{1E60B2F6-BF42-4CEC-B01B-F90B737DC6BE}" type="pres">
      <dgm:prSet presAssocID="{911422D1-26AD-45FB-9CA4-22DB902F6474}" presName="sibTrans" presStyleLbl="sibTrans2D1" presStyleIdx="0" presStyleCnt="0"/>
      <dgm:spPr/>
    </dgm:pt>
    <dgm:pt modelId="{E2A76E3B-1879-4357-9E2A-3BF1959B7CD3}" type="pres">
      <dgm:prSet presAssocID="{B91F52D4-B107-4396-9536-B2023DC7356C}" presName="Composite" presStyleCnt="0"/>
      <dgm:spPr/>
    </dgm:pt>
    <dgm:pt modelId="{01625787-307C-4099-9A1B-C71C5D182798}" type="pres">
      <dgm:prSet presAssocID="{B91F52D4-B107-4396-9536-B2023DC7356C}"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8268" r="25482"/>
          <a:stretch/>
        </a:blipFill>
      </dgm:spPr>
      <dgm:extLst>
        <a:ext uri="{E40237B7-FDA0-4F09-8148-C483321AD2D9}">
          <dgm14:cNvPr xmlns:dgm14="http://schemas.microsoft.com/office/drawing/2010/diagram" id="0" name="" descr="Several electric cars drive on a big road in a smart city. The cars are driving close thanks to wireless connectivity, and the traffic is smooth."/>
        </a:ext>
      </dgm:extLst>
    </dgm:pt>
    <dgm:pt modelId="{E1CABFE1-BFBC-4BCB-9FFA-19A0F175703A}" type="pres">
      <dgm:prSet presAssocID="{B91F52D4-B107-4396-9536-B2023DC7356C}" presName="Subtitle" presStyleLbl="revTx" presStyleIdx="2" presStyleCnt="6">
        <dgm:presLayoutVars>
          <dgm:chMax val="0"/>
          <dgm:bulletEnabled/>
        </dgm:presLayoutVars>
      </dgm:prSet>
      <dgm:spPr/>
    </dgm:pt>
    <dgm:pt modelId="{BC89FF5D-9773-4CDB-8A50-B01241D423B7}" type="pres">
      <dgm:prSet presAssocID="{B91F52D4-B107-4396-9536-B2023DC7356C}" presName="Description" presStyleLbl="revTx" presStyleIdx="3" presStyleCnt="6">
        <dgm:presLayoutVars>
          <dgm:bulletEnabled/>
        </dgm:presLayoutVars>
      </dgm:prSet>
      <dgm:spPr/>
    </dgm:pt>
    <dgm:pt modelId="{569EA3C6-4600-4595-9726-6B75E92AD47D}" type="pres">
      <dgm:prSet presAssocID="{C926E900-E6D0-440C-8063-4024B5779AA6}" presName="sibTrans" presStyleLbl="sibTrans2D1" presStyleIdx="0" presStyleCnt="0"/>
      <dgm:spPr/>
    </dgm:pt>
    <dgm:pt modelId="{76819D52-59BD-41B7-8041-AA951882CC65}" type="pres">
      <dgm:prSet presAssocID="{BF3B08FC-968A-42EC-BA23-36B470A24E68}" presName="Composite" presStyleCnt="0"/>
      <dgm:spPr/>
    </dgm:pt>
    <dgm:pt modelId="{6F18E3CE-E9E9-4842-92B3-8CE43B74A32F}" type="pres">
      <dgm:prSet presAssocID="{BF3B08FC-968A-42EC-BA23-36B470A24E6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1011" r="22242" b="4"/>
          <a:stretch/>
        </a:blipFill>
      </dgm:spPr>
      <dgm:extLst>
        <a:ext uri="{E40237B7-FDA0-4F09-8148-C483321AD2D9}">
          <dgm14:cNvPr xmlns:dgm14="http://schemas.microsoft.com/office/drawing/2010/diagram" id="0" name="" descr="Young woman sitting on a bench among dandelions"/>
        </a:ext>
      </dgm:extLst>
    </dgm:pt>
    <dgm:pt modelId="{BB1FF876-D60C-4613-91B2-FB9C35D85ECE}" type="pres">
      <dgm:prSet presAssocID="{BF3B08FC-968A-42EC-BA23-36B470A24E68}" presName="Subtitle" presStyleLbl="revTx" presStyleIdx="4" presStyleCnt="6">
        <dgm:presLayoutVars>
          <dgm:chMax val="0"/>
          <dgm:bulletEnabled/>
        </dgm:presLayoutVars>
      </dgm:prSet>
      <dgm:spPr/>
    </dgm:pt>
    <dgm:pt modelId="{7A8F2473-082B-4CB8-B73E-7E7F708FAD21}" type="pres">
      <dgm:prSet presAssocID="{BF3B08FC-968A-42EC-BA23-36B470A24E68}" presName="Description" presStyleLbl="revTx" presStyleIdx="5" presStyleCnt="6">
        <dgm:presLayoutVars>
          <dgm:bulletEnabled/>
        </dgm:presLayoutVars>
      </dgm:prSet>
      <dgm:spPr/>
    </dgm:pt>
  </dgm:ptLst>
  <dgm:cxnLst>
    <dgm:cxn modelId="{4E92290B-7FBE-4DC4-9153-D5341991F5BE}" type="presOf" srcId="{5B82A941-09B0-45DB-80C1-F886A494FCB5}" destId="{65875A75-210E-4BF7-AB3E-465A52594119}" srcOrd="0" destOrd="0" presId="urn:microsoft.com/office/officeart/2024/3/layout/verticalVisualTextBlock1"/>
    <dgm:cxn modelId="{1B1FA53B-E328-4579-A614-239C17BA353F}" type="presOf" srcId="{AE3143BE-B43B-43A1-879C-6F1646221FE1}" destId="{7A8F2473-082B-4CB8-B73E-7E7F708FAD21}" srcOrd="0" destOrd="0" presId="urn:microsoft.com/office/officeart/2024/3/layout/verticalVisualTextBlock1"/>
    <dgm:cxn modelId="{2F3CE73F-7BB7-4A6F-9362-4FDBFCC10F81}" srcId="{5B82A941-09B0-45DB-80C1-F886A494FCB5}" destId="{B91F52D4-B107-4396-9536-B2023DC7356C}" srcOrd="1" destOrd="0" parTransId="{F41744DB-0016-427E-82FA-78B44F684A8C}" sibTransId="{C926E900-E6D0-440C-8063-4024B5779AA6}"/>
    <dgm:cxn modelId="{C847F55B-D117-4D7E-BB6B-F278A4ED603D}" type="presOf" srcId="{968A3A98-E229-4066-A734-D4754499E19C}" destId="{8A319093-EB6F-4636-86E1-0F1CD076BDAB}" srcOrd="0" destOrd="0" presId="urn:microsoft.com/office/officeart/2024/3/layout/verticalVisualTextBlock1"/>
    <dgm:cxn modelId="{39F56547-FDDE-4CCF-8183-D7C947D13E2D}" type="presOf" srcId="{911422D1-26AD-45FB-9CA4-22DB902F6474}" destId="{1E60B2F6-BF42-4CEC-B01B-F90B737DC6BE}" srcOrd="0" destOrd="0" presId="urn:microsoft.com/office/officeart/2024/3/layout/verticalVisualTextBlock1"/>
    <dgm:cxn modelId="{62C25C94-AC1E-4E63-95B7-CA530606F524}" type="presOf" srcId="{B91F52D4-B107-4396-9536-B2023DC7356C}" destId="{E1CABFE1-BFBC-4BCB-9FFA-19A0F175703A}" srcOrd="0" destOrd="0" presId="urn:microsoft.com/office/officeart/2024/3/layout/verticalVisualTextBlock1"/>
    <dgm:cxn modelId="{0844CDA3-A92C-41A6-A954-58DCD6D701AF}" type="presOf" srcId="{5553338B-7E80-4775-8AD8-92F21E149AD7}" destId="{853A51F1-E007-43D9-A3B3-FD5226602EDF}" srcOrd="0" destOrd="0" presId="urn:microsoft.com/office/officeart/2024/3/layout/verticalVisualTextBlock1"/>
    <dgm:cxn modelId="{3093D0B8-B314-4B34-9140-035137D7A472}" srcId="{5B82A941-09B0-45DB-80C1-F886A494FCB5}" destId="{968A3A98-E229-4066-A734-D4754499E19C}" srcOrd="0" destOrd="0" parTransId="{7CA55A61-93A1-4EA4-A5AE-FFEC2E639434}" sibTransId="{911422D1-26AD-45FB-9CA4-22DB902F6474}"/>
    <dgm:cxn modelId="{F13B40BC-0963-48C6-96DF-16909440F10D}" srcId="{5B82A941-09B0-45DB-80C1-F886A494FCB5}" destId="{BF3B08FC-968A-42EC-BA23-36B470A24E68}" srcOrd="2" destOrd="0" parTransId="{C0EDCB54-8270-459C-B898-C2168F58F241}" sibTransId="{9AD3C13A-474A-4874-86BD-BF5BFFE5E060}"/>
    <dgm:cxn modelId="{83C7F1BC-B5CD-4BFC-A8C8-D4F028201490}" srcId="{BF3B08FC-968A-42EC-BA23-36B470A24E68}" destId="{AE3143BE-B43B-43A1-879C-6F1646221FE1}" srcOrd="0" destOrd="0" parTransId="{2AB87A4B-456A-4526-B77C-D19EB8403287}" sibTransId="{1FDD8816-7DEF-4BAA-A0A3-DDEF6686A506}"/>
    <dgm:cxn modelId="{99D4BBD9-0EE9-4CF8-A453-4BD4B14925C7}" srcId="{B91F52D4-B107-4396-9536-B2023DC7356C}" destId="{C3CF149E-898F-4E44-8944-16F04C5E3DE5}" srcOrd="0" destOrd="0" parTransId="{332514BD-C028-4315-AFAF-B44D3D758E80}" sibTransId="{7EB39FB2-40EB-4CC4-8605-4BCCEB998281}"/>
    <dgm:cxn modelId="{480E6CED-93C8-4949-AAE9-36546E822D5D}" type="presOf" srcId="{C926E900-E6D0-440C-8063-4024B5779AA6}" destId="{569EA3C6-4600-4595-9726-6B75E92AD47D}" srcOrd="0" destOrd="0" presId="urn:microsoft.com/office/officeart/2024/3/layout/verticalVisualTextBlock1"/>
    <dgm:cxn modelId="{15DEDFEF-AB4A-4CA5-8E8E-D5E55A79127D}" srcId="{968A3A98-E229-4066-A734-D4754499E19C}" destId="{5553338B-7E80-4775-8AD8-92F21E149AD7}" srcOrd="0" destOrd="0" parTransId="{0C45EB42-DB3D-408A-8D52-3BA9B6B59998}" sibTransId="{4D3906BB-D9E2-4B9C-9A14-F334B2830D97}"/>
    <dgm:cxn modelId="{E1432AF2-F0D9-4365-BAE1-0DF926597FF2}" type="presOf" srcId="{C3CF149E-898F-4E44-8944-16F04C5E3DE5}" destId="{BC89FF5D-9773-4CDB-8A50-B01241D423B7}" srcOrd="0" destOrd="0" presId="urn:microsoft.com/office/officeart/2024/3/layout/verticalVisualTextBlock1"/>
    <dgm:cxn modelId="{ECC185F2-FBEF-4D32-A246-103F0B0C6EB5}" type="presOf" srcId="{BF3B08FC-968A-42EC-BA23-36B470A24E68}" destId="{BB1FF876-D60C-4613-91B2-FB9C35D85ECE}" srcOrd="0" destOrd="0" presId="urn:microsoft.com/office/officeart/2024/3/layout/verticalVisualTextBlock1"/>
    <dgm:cxn modelId="{EE1D9631-E0FA-4E83-9473-514084FA54AD}" type="presParOf" srcId="{65875A75-210E-4BF7-AB3E-465A52594119}" destId="{A8A3DB0B-C112-452F-A916-371288626B5E}" srcOrd="0" destOrd="0" presId="urn:microsoft.com/office/officeart/2024/3/layout/verticalVisualTextBlock1"/>
    <dgm:cxn modelId="{3A3D3F97-CDBD-409E-917C-2F579D772EAF}" type="presParOf" srcId="{A8A3DB0B-C112-452F-A916-371288626B5E}" destId="{47630D91-E53A-47A5-A7C1-E0E82FC7BF54}" srcOrd="0" destOrd="0" presId="urn:microsoft.com/office/officeart/2024/3/layout/verticalVisualTextBlock1"/>
    <dgm:cxn modelId="{1028A82F-E0C4-4A09-AAD6-6E55311FE538}" type="presParOf" srcId="{A8A3DB0B-C112-452F-A916-371288626B5E}" destId="{8A319093-EB6F-4636-86E1-0F1CD076BDAB}" srcOrd="1" destOrd="0" presId="urn:microsoft.com/office/officeart/2024/3/layout/verticalVisualTextBlock1"/>
    <dgm:cxn modelId="{0E62856A-9276-4982-B066-7FECC91C39B0}" type="presParOf" srcId="{A8A3DB0B-C112-452F-A916-371288626B5E}" destId="{853A51F1-E007-43D9-A3B3-FD5226602EDF}" srcOrd="2" destOrd="0" presId="urn:microsoft.com/office/officeart/2024/3/layout/verticalVisualTextBlock1"/>
    <dgm:cxn modelId="{988E8754-5722-44EB-9253-B1042E3249A9}" type="presParOf" srcId="{65875A75-210E-4BF7-AB3E-465A52594119}" destId="{1E60B2F6-BF42-4CEC-B01B-F90B737DC6BE}" srcOrd="1" destOrd="0" presId="urn:microsoft.com/office/officeart/2024/3/layout/verticalVisualTextBlock1"/>
    <dgm:cxn modelId="{5013B0F1-A5DC-4D36-8BAC-60454F0C7986}" type="presParOf" srcId="{65875A75-210E-4BF7-AB3E-465A52594119}" destId="{E2A76E3B-1879-4357-9E2A-3BF1959B7CD3}" srcOrd="2" destOrd="0" presId="urn:microsoft.com/office/officeart/2024/3/layout/verticalVisualTextBlock1"/>
    <dgm:cxn modelId="{5E382CD2-5D03-49F4-9F1B-D3672810D199}" type="presParOf" srcId="{E2A76E3B-1879-4357-9E2A-3BF1959B7CD3}" destId="{01625787-307C-4099-9A1B-C71C5D182798}" srcOrd="0" destOrd="0" presId="urn:microsoft.com/office/officeart/2024/3/layout/verticalVisualTextBlock1"/>
    <dgm:cxn modelId="{4468F3D8-0BF3-47D3-9A1E-5A016D77F469}" type="presParOf" srcId="{E2A76E3B-1879-4357-9E2A-3BF1959B7CD3}" destId="{E1CABFE1-BFBC-4BCB-9FFA-19A0F175703A}" srcOrd="1" destOrd="0" presId="urn:microsoft.com/office/officeart/2024/3/layout/verticalVisualTextBlock1"/>
    <dgm:cxn modelId="{792D2424-37E0-42F7-9B15-58EB2ADBB095}" type="presParOf" srcId="{E2A76E3B-1879-4357-9E2A-3BF1959B7CD3}" destId="{BC89FF5D-9773-4CDB-8A50-B01241D423B7}" srcOrd="2" destOrd="0" presId="urn:microsoft.com/office/officeart/2024/3/layout/verticalVisualTextBlock1"/>
    <dgm:cxn modelId="{E8F6CCD4-AD6D-47B6-ADCC-1682C03EB516}" type="presParOf" srcId="{65875A75-210E-4BF7-AB3E-465A52594119}" destId="{569EA3C6-4600-4595-9726-6B75E92AD47D}" srcOrd="3" destOrd="0" presId="urn:microsoft.com/office/officeart/2024/3/layout/verticalVisualTextBlock1"/>
    <dgm:cxn modelId="{4E88FB2F-B88C-48AD-BD8C-718708C9C4BE}" type="presParOf" srcId="{65875A75-210E-4BF7-AB3E-465A52594119}" destId="{76819D52-59BD-41B7-8041-AA951882CC65}" srcOrd="4" destOrd="0" presId="urn:microsoft.com/office/officeart/2024/3/layout/verticalVisualTextBlock1"/>
    <dgm:cxn modelId="{0A1F3788-AEEB-441A-8E6F-1B4B6BD5B3E3}" type="presParOf" srcId="{76819D52-59BD-41B7-8041-AA951882CC65}" destId="{6F18E3CE-E9E9-4842-92B3-8CE43B74A32F}" srcOrd="0" destOrd="0" presId="urn:microsoft.com/office/officeart/2024/3/layout/verticalVisualTextBlock1"/>
    <dgm:cxn modelId="{9D6A677A-F05B-49DC-960A-D1096C366EB1}" type="presParOf" srcId="{76819D52-59BD-41B7-8041-AA951882CC65}" destId="{BB1FF876-D60C-4613-91B2-FB9C35D85ECE}" srcOrd="1" destOrd="0" presId="urn:microsoft.com/office/officeart/2024/3/layout/verticalVisualTextBlock1"/>
    <dgm:cxn modelId="{3FFF280B-B86D-4270-AF3E-119173882123}" type="presParOf" srcId="{76819D52-59BD-41B7-8041-AA951882CC65}" destId="{7A8F2473-082B-4CB8-B73E-7E7F708FAD2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80952C-4AC8-4A1A-9D7F-96AEFD4ED30D}"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D4800F54-2DDF-4C40-8780-67EBFECA7C6F}">
      <dgm:prSet/>
      <dgm:spPr/>
      <dgm:t>
        <a:bodyPr/>
        <a:lstStyle/>
        <a:p>
          <a:pPr>
            <a:lnSpc>
              <a:spcPct val="100000"/>
            </a:lnSpc>
            <a:defRPr b="1"/>
          </a:pPr>
          <a:r>
            <a:rPr lang="en-US"/>
            <a:t>Real-time Surveillance</a:t>
          </a:r>
        </a:p>
      </dgm:t>
    </dgm:pt>
    <dgm:pt modelId="{613C9618-0F61-46FF-AFF5-DEDD20BB019F}" type="parTrans" cxnId="{FDF906CB-2D34-4C2E-BF51-612194CAC7BE}">
      <dgm:prSet/>
      <dgm:spPr/>
      <dgm:t>
        <a:bodyPr/>
        <a:lstStyle/>
        <a:p>
          <a:endParaRPr lang="en-US"/>
        </a:p>
      </dgm:t>
    </dgm:pt>
    <dgm:pt modelId="{5B8235AA-7252-4373-9A3C-C94864538BDF}" type="sibTrans" cxnId="{FDF906CB-2D34-4C2E-BF51-612194CAC7BE}">
      <dgm:prSet/>
      <dgm:spPr/>
      <dgm:t>
        <a:bodyPr/>
        <a:lstStyle/>
        <a:p>
          <a:pPr>
            <a:lnSpc>
              <a:spcPct val="100000"/>
            </a:lnSpc>
            <a:defRPr b="1"/>
          </a:pPr>
          <a:endParaRPr lang="en-US"/>
        </a:p>
      </dgm:t>
    </dgm:pt>
    <dgm:pt modelId="{8B53FF62-10C9-4D2C-94B5-6EFC726624CD}">
      <dgm:prSet/>
      <dgm:spPr/>
      <dgm:t>
        <a:bodyPr/>
        <a:lstStyle/>
        <a:p>
          <a:pPr>
            <a:lnSpc>
              <a:spcPct val="100000"/>
            </a:lnSpc>
          </a:pPr>
          <a:r>
            <a:rPr lang="en-US"/>
            <a:t>Fire emergency drones provide real-time surveillance capabilities, allowing for quick assessment of fire situations from the sky.</a:t>
          </a:r>
        </a:p>
      </dgm:t>
    </dgm:pt>
    <dgm:pt modelId="{F78AFF44-E0A2-433E-8FDE-7AC27F5709CC}" type="parTrans" cxnId="{19ECD5D2-8F69-438A-92DC-E5D53AA4635C}">
      <dgm:prSet/>
      <dgm:spPr/>
      <dgm:t>
        <a:bodyPr/>
        <a:lstStyle/>
        <a:p>
          <a:endParaRPr lang="en-US"/>
        </a:p>
      </dgm:t>
    </dgm:pt>
    <dgm:pt modelId="{990ACEFE-D701-442A-8C11-DD80A8ABF7B2}" type="sibTrans" cxnId="{19ECD5D2-8F69-438A-92DC-E5D53AA4635C}">
      <dgm:prSet/>
      <dgm:spPr/>
      <dgm:t>
        <a:bodyPr/>
        <a:lstStyle/>
        <a:p>
          <a:endParaRPr lang="en-US"/>
        </a:p>
      </dgm:t>
    </dgm:pt>
    <dgm:pt modelId="{3292F6B2-22B8-4269-A8C3-929E62549E87}">
      <dgm:prSet/>
      <dgm:spPr/>
      <dgm:t>
        <a:bodyPr/>
        <a:lstStyle/>
        <a:p>
          <a:pPr>
            <a:lnSpc>
              <a:spcPct val="100000"/>
            </a:lnSpc>
            <a:defRPr b="1"/>
          </a:pPr>
          <a:r>
            <a:rPr lang="en-US"/>
            <a:t>Thermal Sensors</a:t>
          </a:r>
        </a:p>
      </dgm:t>
    </dgm:pt>
    <dgm:pt modelId="{1D7C031A-4768-4827-9BB9-8D42ED1B7856}" type="parTrans" cxnId="{F4DA3D46-4F28-462F-AEF3-3F5E6C4F7963}">
      <dgm:prSet/>
      <dgm:spPr/>
      <dgm:t>
        <a:bodyPr/>
        <a:lstStyle/>
        <a:p>
          <a:endParaRPr lang="en-US"/>
        </a:p>
      </dgm:t>
    </dgm:pt>
    <dgm:pt modelId="{5DD726E5-F3D8-4316-BB3E-D027B8015203}" type="sibTrans" cxnId="{F4DA3D46-4F28-462F-AEF3-3F5E6C4F7963}">
      <dgm:prSet/>
      <dgm:spPr/>
      <dgm:t>
        <a:bodyPr/>
        <a:lstStyle/>
        <a:p>
          <a:pPr>
            <a:lnSpc>
              <a:spcPct val="100000"/>
            </a:lnSpc>
            <a:defRPr b="1"/>
          </a:pPr>
          <a:endParaRPr lang="en-US"/>
        </a:p>
      </dgm:t>
    </dgm:pt>
    <dgm:pt modelId="{7CF21CC4-52F9-4931-8FE8-0C80FF1AAFC8}">
      <dgm:prSet/>
      <dgm:spPr/>
      <dgm:t>
        <a:bodyPr/>
        <a:lstStyle/>
        <a:p>
          <a:pPr>
            <a:lnSpc>
              <a:spcPct val="100000"/>
            </a:lnSpc>
          </a:pPr>
          <a:r>
            <a:rPr lang="en-US"/>
            <a:t>Equipped with thermal sensors, these drones can detect heat signatures, identifying fire hotspots even in low visibility conditions.</a:t>
          </a:r>
        </a:p>
      </dgm:t>
    </dgm:pt>
    <dgm:pt modelId="{406E64E5-FA82-435B-9BA0-CE5FE150E947}" type="parTrans" cxnId="{9D85F7B5-62F6-4577-B51D-30272CD8C560}">
      <dgm:prSet/>
      <dgm:spPr/>
      <dgm:t>
        <a:bodyPr/>
        <a:lstStyle/>
        <a:p>
          <a:endParaRPr lang="en-US"/>
        </a:p>
      </dgm:t>
    </dgm:pt>
    <dgm:pt modelId="{4D5E4D9C-0DBA-43C8-BB93-E22EC2DA8E07}" type="sibTrans" cxnId="{9D85F7B5-62F6-4577-B51D-30272CD8C560}">
      <dgm:prSet/>
      <dgm:spPr/>
      <dgm:t>
        <a:bodyPr/>
        <a:lstStyle/>
        <a:p>
          <a:endParaRPr lang="en-US"/>
        </a:p>
      </dgm:t>
    </dgm:pt>
    <dgm:pt modelId="{9FABEF1A-3960-4F62-86EE-372449D8E6B5}">
      <dgm:prSet/>
      <dgm:spPr/>
      <dgm:t>
        <a:bodyPr/>
        <a:lstStyle/>
        <a:p>
          <a:pPr>
            <a:lnSpc>
              <a:spcPct val="100000"/>
            </a:lnSpc>
            <a:defRPr b="1"/>
          </a:pPr>
          <a:r>
            <a:rPr lang="en-US"/>
            <a:t>Fire Extinguishing Technology</a:t>
          </a:r>
        </a:p>
      </dgm:t>
    </dgm:pt>
    <dgm:pt modelId="{CC651860-225B-4D22-B658-BC46D60C87E8}" type="parTrans" cxnId="{FB85066B-82DD-4455-889C-7705C02E31E8}">
      <dgm:prSet/>
      <dgm:spPr/>
      <dgm:t>
        <a:bodyPr/>
        <a:lstStyle/>
        <a:p>
          <a:endParaRPr lang="en-US"/>
        </a:p>
      </dgm:t>
    </dgm:pt>
    <dgm:pt modelId="{927646C3-D471-4308-8643-E14EE0F2B1FA}" type="sibTrans" cxnId="{FB85066B-82DD-4455-889C-7705C02E31E8}">
      <dgm:prSet/>
      <dgm:spPr/>
      <dgm:t>
        <a:bodyPr/>
        <a:lstStyle/>
        <a:p>
          <a:endParaRPr lang="en-US"/>
        </a:p>
      </dgm:t>
    </dgm:pt>
    <dgm:pt modelId="{E9C2F0A0-377A-41FC-BC03-08C92B361775}">
      <dgm:prSet/>
      <dgm:spPr/>
      <dgm:t>
        <a:bodyPr/>
        <a:lstStyle/>
        <a:p>
          <a:pPr>
            <a:lnSpc>
              <a:spcPct val="100000"/>
            </a:lnSpc>
          </a:pPr>
          <a:r>
            <a:rPr lang="en-US"/>
            <a:t>The drones feature advanced fire extinguishing technology, enabling them to quickly suppress flames and prevent fire spread effectively.</a:t>
          </a:r>
        </a:p>
      </dgm:t>
    </dgm:pt>
    <dgm:pt modelId="{E4CBF46F-6819-434B-81B6-EE2286B94ACB}" type="parTrans" cxnId="{46F60A8D-E57A-4C15-B597-BAE419ACD52D}">
      <dgm:prSet/>
      <dgm:spPr/>
      <dgm:t>
        <a:bodyPr/>
        <a:lstStyle/>
        <a:p>
          <a:endParaRPr lang="en-US"/>
        </a:p>
      </dgm:t>
    </dgm:pt>
    <dgm:pt modelId="{BE963874-1480-46DE-BC61-36A5A08AE6BF}" type="sibTrans" cxnId="{46F60A8D-E57A-4C15-B597-BAE419ACD52D}">
      <dgm:prSet/>
      <dgm:spPr/>
      <dgm:t>
        <a:bodyPr/>
        <a:lstStyle/>
        <a:p>
          <a:endParaRPr lang="en-US"/>
        </a:p>
      </dgm:t>
    </dgm:pt>
    <dgm:pt modelId="{F991E233-857D-4ED3-8A8A-233AE8D54160}" type="pres">
      <dgm:prSet presAssocID="{4680952C-4AC8-4A1A-9D7F-96AEFD4ED30D}" presName="Root" presStyleCnt="0">
        <dgm:presLayoutVars>
          <dgm:dir/>
          <dgm:resizeHandles val="exact"/>
        </dgm:presLayoutVars>
      </dgm:prSet>
      <dgm:spPr/>
    </dgm:pt>
    <dgm:pt modelId="{22212E2B-FD9C-42A3-8DB2-5206464F5FAD}" type="pres">
      <dgm:prSet presAssocID="{D4800F54-2DDF-4C40-8780-67EBFECA7C6F}" presName="Composite" presStyleCnt="0"/>
      <dgm:spPr/>
    </dgm:pt>
    <dgm:pt modelId="{4BE60199-0C6B-4171-826C-AE244614CBB9}" type="pres">
      <dgm:prSet presAssocID="{D4800F54-2DDF-4C40-8780-67EBFECA7C6F}"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580" r="23673" b="4"/>
          <a:stretch/>
        </a:blipFill>
      </dgm:spPr>
      <dgm:extLst>
        <a:ext uri="{E40237B7-FDA0-4F09-8148-C483321AD2D9}">
          <dgm14:cNvPr xmlns:dgm14="http://schemas.microsoft.com/office/drawing/2010/diagram" id="0" name="" descr="Drone flying over tulip fields"/>
        </a:ext>
      </dgm:extLst>
    </dgm:pt>
    <dgm:pt modelId="{C90993DF-7C60-4D86-9121-A743DA3683C7}" type="pres">
      <dgm:prSet presAssocID="{D4800F54-2DDF-4C40-8780-67EBFECA7C6F}" presName="Subtitle" presStyleLbl="revTx" presStyleIdx="0" presStyleCnt="6">
        <dgm:presLayoutVars>
          <dgm:chMax val="0"/>
          <dgm:bulletEnabled/>
        </dgm:presLayoutVars>
      </dgm:prSet>
      <dgm:spPr/>
    </dgm:pt>
    <dgm:pt modelId="{1C0B9B28-D96C-4924-818A-D423A3ED72C3}" type="pres">
      <dgm:prSet presAssocID="{D4800F54-2DDF-4C40-8780-67EBFECA7C6F}" presName="Description" presStyleLbl="revTx" presStyleIdx="1" presStyleCnt="6">
        <dgm:presLayoutVars>
          <dgm:bulletEnabled/>
        </dgm:presLayoutVars>
      </dgm:prSet>
      <dgm:spPr/>
    </dgm:pt>
    <dgm:pt modelId="{3EF7B179-B20B-4EB2-8F93-8EA4114BF31C}" type="pres">
      <dgm:prSet presAssocID="{5B8235AA-7252-4373-9A3C-C94864538BDF}" presName="sibTrans" presStyleLbl="sibTrans2D1" presStyleIdx="0" presStyleCnt="0"/>
      <dgm:spPr/>
    </dgm:pt>
    <dgm:pt modelId="{EC58556B-03F2-405D-AEBB-098CA9F7E77C}" type="pres">
      <dgm:prSet presAssocID="{3292F6B2-22B8-4269-A8C3-929E62549E87}" presName="Composite" presStyleCnt="0"/>
      <dgm:spPr/>
    </dgm:pt>
    <dgm:pt modelId="{7CEC4069-66A8-4CEB-B211-03AAD50DB61A}" type="pres">
      <dgm:prSet presAssocID="{3292F6B2-22B8-4269-A8C3-929E62549E8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t="9973" r="4" b="23280"/>
          <a:stretch/>
        </a:blipFill>
      </dgm:spPr>
      <dgm:extLst>
        <a:ext uri="{E40237B7-FDA0-4F09-8148-C483321AD2D9}">
          <dgm14:cNvPr xmlns:dgm14="http://schemas.microsoft.com/office/drawing/2010/diagram" id="0" name="" descr="Charger for electric car"/>
        </a:ext>
      </dgm:extLst>
    </dgm:pt>
    <dgm:pt modelId="{3A1006B0-818F-4E66-8847-2EE442B7E94E}" type="pres">
      <dgm:prSet presAssocID="{3292F6B2-22B8-4269-A8C3-929E62549E87}" presName="Subtitle" presStyleLbl="revTx" presStyleIdx="2" presStyleCnt="6">
        <dgm:presLayoutVars>
          <dgm:chMax val="0"/>
          <dgm:bulletEnabled/>
        </dgm:presLayoutVars>
      </dgm:prSet>
      <dgm:spPr/>
    </dgm:pt>
    <dgm:pt modelId="{D1951A7A-6AE9-40BC-8C46-A81BE8E1FBF5}" type="pres">
      <dgm:prSet presAssocID="{3292F6B2-22B8-4269-A8C3-929E62549E87}" presName="Description" presStyleLbl="revTx" presStyleIdx="3" presStyleCnt="6">
        <dgm:presLayoutVars>
          <dgm:bulletEnabled/>
        </dgm:presLayoutVars>
      </dgm:prSet>
      <dgm:spPr/>
    </dgm:pt>
    <dgm:pt modelId="{140D003E-3079-4FF5-8D25-C7AD34D37402}" type="pres">
      <dgm:prSet presAssocID="{5DD726E5-F3D8-4316-BB3E-D027B8015203}" presName="sibTrans" presStyleLbl="sibTrans2D1" presStyleIdx="0" presStyleCnt="0"/>
      <dgm:spPr/>
    </dgm:pt>
    <dgm:pt modelId="{A3C9AC02-70B2-4656-8F0B-DF7C90C20365}" type="pres">
      <dgm:prSet presAssocID="{9FABEF1A-3960-4F62-86EE-372449D8E6B5}" presName="Composite" presStyleCnt="0"/>
      <dgm:spPr/>
    </dgm:pt>
    <dgm:pt modelId="{B7EF2037-FBE3-4D8C-AA7C-F0883A2CB1BB}" type="pres">
      <dgm:prSet presAssocID="{9FABEF1A-3960-4F62-86EE-372449D8E6B5}"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1650" r="15096" b="-6"/>
          <a:stretch/>
        </a:blipFill>
      </dgm:spPr>
      <dgm:extLst>
        <a:ext uri="{E40237B7-FDA0-4F09-8148-C483321AD2D9}">
          <dgm14:cNvPr xmlns:dgm14="http://schemas.microsoft.com/office/drawing/2010/diagram" id="0" name="" descr="Helicopter drops water on a forest fire."/>
        </a:ext>
      </dgm:extLst>
    </dgm:pt>
    <dgm:pt modelId="{E2B0166F-E070-40C6-92AB-78EB41810C87}" type="pres">
      <dgm:prSet presAssocID="{9FABEF1A-3960-4F62-86EE-372449D8E6B5}" presName="Subtitle" presStyleLbl="revTx" presStyleIdx="4" presStyleCnt="6">
        <dgm:presLayoutVars>
          <dgm:chMax val="0"/>
          <dgm:bulletEnabled/>
        </dgm:presLayoutVars>
      </dgm:prSet>
      <dgm:spPr/>
    </dgm:pt>
    <dgm:pt modelId="{652663EC-2774-46DA-A293-ED9AB0596A34}" type="pres">
      <dgm:prSet presAssocID="{9FABEF1A-3960-4F62-86EE-372449D8E6B5}" presName="Description" presStyleLbl="revTx" presStyleIdx="5" presStyleCnt="6">
        <dgm:presLayoutVars>
          <dgm:bulletEnabled/>
        </dgm:presLayoutVars>
      </dgm:prSet>
      <dgm:spPr/>
    </dgm:pt>
  </dgm:ptLst>
  <dgm:cxnLst>
    <dgm:cxn modelId="{F74DFB17-2C91-4F79-BCF6-2F180ACDDAD6}" type="presOf" srcId="{3292F6B2-22B8-4269-A8C3-929E62549E87}" destId="{3A1006B0-818F-4E66-8847-2EE442B7E94E}" srcOrd="0" destOrd="0" presId="urn:microsoft.com/office/officeart/2024/3/layout/verticalVisualTextBlock1"/>
    <dgm:cxn modelId="{510DC02E-89DD-4B1C-A17C-F387FC82055C}" type="presOf" srcId="{5DD726E5-F3D8-4316-BB3E-D027B8015203}" destId="{140D003E-3079-4FF5-8D25-C7AD34D37402}" srcOrd="0" destOrd="0" presId="urn:microsoft.com/office/officeart/2024/3/layout/verticalVisualTextBlock1"/>
    <dgm:cxn modelId="{E615E12F-7ECF-457A-B136-F6A4D2AB884F}" type="presOf" srcId="{7CF21CC4-52F9-4931-8FE8-0C80FF1AAFC8}" destId="{D1951A7A-6AE9-40BC-8C46-A81BE8E1FBF5}" srcOrd="0" destOrd="0" presId="urn:microsoft.com/office/officeart/2024/3/layout/verticalVisualTextBlock1"/>
    <dgm:cxn modelId="{49A90E39-0FA4-4773-A659-6E52514D903A}" type="presOf" srcId="{E9C2F0A0-377A-41FC-BC03-08C92B361775}" destId="{652663EC-2774-46DA-A293-ED9AB0596A34}" srcOrd="0" destOrd="0" presId="urn:microsoft.com/office/officeart/2024/3/layout/verticalVisualTextBlock1"/>
    <dgm:cxn modelId="{F4DA3D46-4F28-462F-AEF3-3F5E6C4F7963}" srcId="{4680952C-4AC8-4A1A-9D7F-96AEFD4ED30D}" destId="{3292F6B2-22B8-4269-A8C3-929E62549E87}" srcOrd="1" destOrd="0" parTransId="{1D7C031A-4768-4827-9BB9-8D42ED1B7856}" sibTransId="{5DD726E5-F3D8-4316-BB3E-D027B8015203}"/>
    <dgm:cxn modelId="{FB85066B-82DD-4455-889C-7705C02E31E8}" srcId="{4680952C-4AC8-4A1A-9D7F-96AEFD4ED30D}" destId="{9FABEF1A-3960-4F62-86EE-372449D8E6B5}" srcOrd="2" destOrd="0" parTransId="{CC651860-225B-4D22-B658-BC46D60C87E8}" sibTransId="{927646C3-D471-4308-8643-E14EE0F2B1FA}"/>
    <dgm:cxn modelId="{B179D359-113C-49FE-B1B1-5881D1BA4B82}" type="presOf" srcId="{9FABEF1A-3960-4F62-86EE-372449D8E6B5}" destId="{E2B0166F-E070-40C6-92AB-78EB41810C87}" srcOrd="0" destOrd="0" presId="urn:microsoft.com/office/officeart/2024/3/layout/verticalVisualTextBlock1"/>
    <dgm:cxn modelId="{3AF26686-B9F9-4E54-BD21-4832960C1B80}" type="presOf" srcId="{D4800F54-2DDF-4C40-8780-67EBFECA7C6F}" destId="{C90993DF-7C60-4D86-9121-A743DA3683C7}" srcOrd="0" destOrd="0" presId="urn:microsoft.com/office/officeart/2024/3/layout/verticalVisualTextBlock1"/>
    <dgm:cxn modelId="{46F60A8D-E57A-4C15-B597-BAE419ACD52D}" srcId="{9FABEF1A-3960-4F62-86EE-372449D8E6B5}" destId="{E9C2F0A0-377A-41FC-BC03-08C92B361775}" srcOrd="0" destOrd="0" parTransId="{E4CBF46F-6819-434B-81B6-EE2286B94ACB}" sibTransId="{BE963874-1480-46DE-BC61-36A5A08AE6BF}"/>
    <dgm:cxn modelId="{9D85F7B5-62F6-4577-B51D-30272CD8C560}" srcId="{3292F6B2-22B8-4269-A8C3-929E62549E87}" destId="{7CF21CC4-52F9-4931-8FE8-0C80FF1AAFC8}" srcOrd="0" destOrd="0" parTransId="{406E64E5-FA82-435B-9BA0-CE5FE150E947}" sibTransId="{4D5E4D9C-0DBA-43C8-BB93-E22EC2DA8E07}"/>
    <dgm:cxn modelId="{60927CB7-B999-4155-A15E-2CB9D4D814FA}" type="presOf" srcId="{8B53FF62-10C9-4D2C-94B5-6EFC726624CD}" destId="{1C0B9B28-D96C-4924-818A-D423A3ED72C3}" srcOrd="0" destOrd="0" presId="urn:microsoft.com/office/officeart/2024/3/layout/verticalVisualTextBlock1"/>
    <dgm:cxn modelId="{119420C3-6515-4F0D-AD37-61DC9DC2D570}" type="presOf" srcId="{4680952C-4AC8-4A1A-9D7F-96AEFD4ED30D}" destId="{F991E233-857D-4ED3-8A8A-233AE8D54160}" srcOrd="0" destOrd="0" presId="urn:microsoft.com/office/officeart/2024/3/layout/verticalVisualTextBlock1"/>
    <dgm:cxn modelId="{FDF906CB-2D34-4C2E-BF51-612194CAC7BE}" srcId="{4680952C-4AC8-4A1A-9D7F-96AEFD4ED30D}" destId="{D4800F54-2DDF-4C40-8780-67EBFECA7C6F}" srcOrd="0" destOrd="0" parTransId="{613C9618-0F61-46FF-AFF5-DEDD20BB019F}" sibTransId="{5B8235AA-7252-4373-9A3C-C94864538BDF}"/>
    <dgm:cxn modelId="{19ECD5D2-8F69-438A-92DC-E5D53AA4635C}" srcId="{D4800F54-2DDF-4C40-8780-67EBFECA7C6F}" destId="{8B53FF62-10C9-4D2C-94B5-6EFC726624CD}" srcOrd="0" destOrd="0" parTransId="{F78AFF44-E0A2-433E-8FDE-7AC27F5709CC}" sibTransId="{990ACEFE-D701-442A-8C11-DD80A8ABF7B2}"/>
    <dgm:cxn modelId="{BC08A2DD-297F-44CF-975A-DB24FCC485C6}" type="presOf" srcId="{5B8235AA-7252-4373-9A3C-C94864538BDF}" destId="{3EF7B179-B20B-4EB2-8F93-8EA4114BF31C}" srcOrd="0" destOrd="0" presId="urn:microsoft.com/office/officeart/2024/3/layout/verticalVisualTextBlock1"/>
    <dgm:cxn modelId="{1B9309CB-AB32-47C3-A014-929861281194}" type="presParOf" srcId="{F991E233-857D-4ED3-8A8A-233AE8D54160}" destId="{22212E2B-FD9C-42A3-8DB2-5206464F5FAD}" srcOrd="0" destOrd="0" presId="urn:microsoft.com/office/officeart/2024/3/layout/verticalVisualTextBlock1"/>
    <dgm:cxn modelId="{B7E3D73F-6FBE-47F9-98A6-E071948E5465}" type="presParOf" srcId="{22212E2B-FD9C-42A3-8DB2-5206464F5FAD}" destId="{4BE60199-0C6B-4171-826C-AE244614CBB9}" srcOrd="0" destOrd="0" presId="urn:microsoft.com/office/officeart/2024/3/layout/verticalVisualTextBlock1"/>
    <dgm:cxn modelId="{4F6A5DB9-2DEE-49B9-AC43-25411F4E6914}" type="presParOf" srcId="{22212E2B-FD9C-42A3-8DB2-5206464F5FAD}" destId="{C90993DF-7C60-4D86-9121-A743DA3683C7}" srcOrd="1" destOrd="0" presId="urn:microsoft.com/office/officeart/2024/3/layout/verticalVisualTextBlock1"/>
    <dgm:cxn modelId="{442F845F-196C-4A96-A91E-10A77D2D98DB}" type="presParOf" srcId="{22212E2B-FD9C-42A3-8DB2-5206464F5FAD}" destId="{1C0B9B28-D96C-4924-818A-D423A3ED72C3}" srcOrd="2" destOrd="0" presId="urn:microsoft.com/office/officeart/2024/3/layout/verticalVisualTextBlock1"/>
    <dgm:cxn modelId="{A1DFA09B-997C-4076-AD2D-F8F5AA34909E}" type="presParOf" srcId="{F991E233-857D-4ED3-8A8A-233AE8D54160}" destId="{3EF7B179-B20B-4EB2-8F93-8EA4114BF31C}" srcOrd="1" destOrd="0" presId="urn:microsoft.com/office/officeart/2024/3/layout/verticalVisualTextBlock1"/>
    <dgm:cxn modelId="{58A3121E-0B5A-4DE3-9137-73263719D86A}" type="presParOf" srcId="{F991E233-857D-4ED3-8A8A-233AE8D54160}" destId="{EC58556B-03F2-405D-AEBB-098CA9F7E77C}" srcOrd="2" destOrd="0" presId="urn:microsoft.com/office/officeart/2024/3/layout/verticalVisualTextBlock1"/>
    <dgm:cxn modelId="{8A25EF28-E59A-4D92-B687-C7D180283B48}" type="presParOf" srcId="{EC58556B-03F2-405D-AEBB-098CA9F7E77C}" destId="{7CEC4069-66A8-4CEB-B211-03AAD50DB61A}" srcOrd="0" destOrd="0" presId="urn:microsoft.com/office/officeart/2024/3/layout/verticalVisualTextBlock1"/>
    <dgm:cxn modelId="{D88D42A8-E84A-4359-B65B-F533297AF27D}" type="presParOf" srcId="{EC58556B-03F2-405D-AEBB-098CA9F7E77C}" destId="{3A1006B0-818F-4E66-8847-2EE442B7E94E}" srcOrd="1" destOrd="0" presId="urn:microsoft.com/office/officeart/2024/3/layout/verticalVisualTextBlock1"/>
    <dgm:cxn modelId="{AF18CD9C-43BE-4A43-9154-ABDD2A2BC8F4}" type="presParOf" srcId="{EC58556B-03F2-405D-AEBB-098CA9F7E77C}" destId="{D1951A7A-6AE9-40BC-8C46-A81BE8E1FBF5}" srcOrd="2" destOrd="0" presId="urn:microsoft.com/office/officeart/2024/3/layout/verticalVisualTextBlock1"/>
    <dgm:cxn modelId="{F171C731-1898-4397-8458-8D1625209AD8}" type="presParOf" srcId="{F991E233-857D-4ED3-8A8A-233AE8D54160}" destId="{140D003E-3079-4FF5-8D25-C7AD34D37402}" srcOrd="3" destOrd="0" presId="urn:microsoft.com/office/officeart/2024/3/layout/verticalVisualTextBlock1"/>
    <dgm:cxn modelId="{53B5B1FF-4716-4A3E-8EF8-166D00805F4B}" type="presParOf" srcId="{F991E233-857D-4ED3-8A8A-233AE8D54160}" destId="{A3C9AC02-70B2-4656-8F0B-DF7C90C20365}" srcOrd="4" destOrd="0" presId="urn:microsoft.com/office/officeart/2024/3/layout/verticalVisualTextBlock1"/>
    <dgm:cxn modelId="{1C468C76-ECB2-4FCD-98DB-5C09078B42C9}" type="presParOf" srcId="{A3C9AC02-70B2-4656-8F0B-DF7C90C20365}" destId="{B7EF2037-FBE3-4D8C-AA7C-F0883A2CB1BB}" srcOrd="0" destOrd="0" presId="urn:microsoft.com/office/officeart/2024/3/layout/verticalVisualTextBlock1"/>
    <dgm:cxn modelId="{DB876B47-F3FC-438B-90D9-CFB3C2312605}" type="presParOf" srcId="{A3C9AC02-70B2-4656-8F0B-DF7C90C20365}" destId="{E2B0166F-E070-40C6-92AB-78EB41810C87}" srcOrd="1" destOrd="0" presId="urn:microsoft.com/office/officeart/2024/3/layout/verticalVisualTextBlock1"/>
    <dgm:cxn modelId="{EDA48E89-7BC0-4AA1-BF2D-90D408FB0525}" type="presParOf" srcId="{A3C9AC02-70B2-4656-8F0B-DF7C90C20365}" destId="{652663EC-2774-46DA-A293-ED9AB0596A3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CED87-0A60-403A-841E-BF45E5400884}">
      <dsp:nvSpPr>
        <dsp:cNvPr id="0" name=""/>
        <dsp:cNvSpPr/>
      </dsp:nvSpPr>
      <dsp:spPr>
        <a:xfrm>
          <a:off x="0" y="0"/>
          <a:ext cx="1822728" cy="18227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4518" r="18735" b="4"/>
          <a:stretch/>
        </a:blipFill>
        <a:ln>
          <a:noFill/>
        </a:ln>
        <a:effectLst/>
      </dsp:spPr>
      <dsp:style>
        <a:lnRef idx="0">
          <a:scrgbClr r="0" g="0" b="0"/>
        </a:lnRef>
        <a:fillRef idx="3">
          <a:scrgbClr r="0" g="0" b="0"/>
        </a:fillRef>
        <a:effectRef idx="2">
          <a:scrgbClr r="0" g="0" b="0"/>
        </a:effectRef>
        <a:fontRef idx="minor">
          <a:schemeClr val="lt1"/>
        </a:fontRef>
      </dsp:style>
    </dsp:sp>
    <dsp:sp modelId="{A4F54732-46B7-4321-8D9E-C0C6316E4A0C}">
      <dsp:nvSpPr>
        <dsp:cNvPr id="0" name=""/>
        <dsp:cNvSpPr/>
      </dsp:nvSpPr>
      <dsp:spPr>
        <a:xfrm>
          <a:off x="2002728" y="0"/>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Definition of Smart Cities</a:t>
          </a:r>
        </a:p>
      </dsp:txBody>
      <dsp:txXfrm>
        <a:off x="2002728" y="0"/>
        <a:ext cx="4558708" cy="336136"/>
      </dsp:txXfrm>
    </dsp:sp>
    <dsp:sp modelId="{A2E2E18C-0503-4897-94A3-CFF2F9BE5ADB}">
      <dsp:nvSpPr>
        <dsp:cNvPr id="0" name=""/>
        <dsp:cNvSpPr/>
      </dsp:nvSpPr>
      <dsp:spPr>
        <a:xfrm>
          <a:off x="2002728" y="336136"/>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Smart cities integrate technology and data to enhance urban living and promote sustainability while reducing environmental impact.</a:t>
          </a:r>
        </a:p>
      </dsp:txBody>
      <dsp:txXfrm>
        <a:off x="2002728" y="336136"/>
        <a:ext cx="4558708" cy="1486591"/>
      </dsp:txXfrm>
    </dsp:sp>
    <dsp:sp modelId="{D0A1D453-C12A-4022-9799-355B4F7AB48C}">
      <dsp:nvSpPr>
        <dsp:cNvPr id="0" name=""/>
        <dsp:cNvSpPr/>
      </dsp:nvSpPr>
      <dsp:spPr>
        <a:xfrm>
          <a:off x="0" y="1968546"/>
          <a:ext cx="1822728" cy="182272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8300" r="24953" b="4"/>
          <a:stretch/>
        </a:blipFill>
        <a:ln>
          <a:noFill/>
        </a:ln>
        <a:effectLst/>
      </dsp:spPr>
      <dsp:style>
        <a:lnRef idx="0">
          <a:scrgbClr r="0" g="0" b="0"/>
        </a:lnRef>
        <a:fillRef idx="3">
          <a:scrgbClr r="0" g="0" b="0"/>
        </a:fillRef>
        <a:effectRef idx="2">
          <a:scrgbClr r="0" g="0" b="0"/>
        </a:effectRef>
        <a:fontRef idx="minor">
          <a:schemeClr val="lt1"/>
        </a:fontRef>
      </dsp:style>
    </dsp:sp>
    <dsp:sp modelId="{C6BA69FA-04E8-4BA3-80B7-0BB98E8A0302}">
      <dsp:nvSpPr>
        <dsp:cNvPr id="0" name=""/>
        <dsp:cNvSpPr/>
      </dsp:nvSpPr>
      <dsp:spPr>
        <a:xfrm>
          <a:off x="2002728" y="1968546"/>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Climate Change Impact</a:t>
          </a:r>
        </a:p>
      </dsp:txBody>
      <dsp:txXfrm>
        <a:off x="2002728" y="1968546"/>
        <a:ext cx="4558708" cy="336136"/>
      </dsp:txXfrm>
    </dsp:sp>
    <dsp:sp modelId="{4DD4D762-3F52-425A-AFC4-59AF6DD334EB}">
      <dsp:nvSpPr>
        <dsp:cNvPr id="0" name=""/>
        <dsp:cNvSpPr/>
      </dsp:nvSpPr>
      <dsp:spPr>
        <a:xfrm>
          <a:off x="2002728" y="2304682"/>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Climate change poses significant challenges to urban areas, affecting infrastructure, public health, and resource management.</a:t>
          </a:r>
        </a:p>
      </dsp:txBody>
      <dsp:txXfrm>
        <a:off x="2002728" y="2304682"/>
        <a:ext cx="4558708" cy="1486591"/>
      </dsp:txXfrm>
    </dsp:sp>
    <dsp:sp modelId="{B0BC2377-802A-4612-902E-533E0C71D420}">
      <dsp:nvSpPr>
        <dsp:cNvPr id="0" name=""/>
        <dsp:cNvSpPr/>
      </dsp:nvSpPr>
      <dsp:spPr>
        <a:xfrm>
          <a:off x="0" y="3937092"/>
          <a:ext cx="1822728" cy="182272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9748" b="-2"/>
          <a:stretch/>
        </a:blipFill>
        <a:ln>
          <a:noFill/>
        </a:ln>
        <a:effectLst/>
      </dsp:spPr>
      <dsp:style>
        <a:lnRef idx="0">
          <a:scrgbClr r="0" g="0" b="0"/>
        </a:lnRef>
        <a:fillRef idx="3">
          <a:scrgbClr r="0" g="0" b="0"/>
        </a:fillRef>
        <a:effectRef idx="2">
          <a:scrgbClr r="0" g="0" b="0"/>
        </a:effectRef>
        <a:fontRef idx="minor">
          <a:schemeClr val="lt1"/>
        </a:fontRef>
      </dsp:style>
    </dsp:sp>
    <dsp:sp modelId="{68AC6DD9-EA37-46DF-B403-9EA65A2E31F3}">
      <dsp:nvSpPr>
        <dsp:cNvPr id="0" name=""/>
        <dsp:cNvSpPr/>
      </dsp:nvSpPr>
      <dsp:spPr>
        <a:xfrm>
          <a:off x="2002728" y="3937092"/>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Mitigation Strategies</a:t>
          </a:r>
        </a:p>
      </dsp:txBody>
      <dsp:txXfrm>
        <a:off x="2002728" y="3937092"/>
        <a:ext cx="4558708" cy="336136"/>
      </dsp:txXfrm>
    </dsp:sp>
    <dsp:sp modelId="{7EE83FC1-7862-4E86-9FC4-F7E0B0F3852C}">
      <dsp:nvSpPr>
        <dsp:cNvPr id="0" name=""/>
        <dsp:cNvSpPr/>
      </dsp:nvSpPr>
      <dsp:spPr>
        <a:xfrm>
          <a:off x="2002728" y="4273229"/>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Smart cities employ strategies like renewable energy, efficient transportation, and smart infrastructure to mitigate climate change effects.</a:t>
          </a:r>
        </a:p>
      </dsp:txBody>
      <dsp:txXfrm>
        <a:off x="2002728" y="4273229"/>
        <a:ext cx="4558708" cy="1486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E329-64BE-477A-9CB1-DA38E5482E9C}">
      <dsp:nvSpPr>
        <dsp:cNvPr id="0" name=""/>
        <dsp:cNvSpPr/>
      </dsp:nvSpPr>
      <dsp:spPr>
        <a:xfrm>
          <a:off x="0" y="0"/>
          <a:ext cx="1822728" cy="18227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326" r="17927" b="4"/>
          <a:stretch/>
        </a:blipFill>
        <a:ln>
          <a:noFill/>
        </a:ln>
        <a:effectLst/>
      </dsp:spPr>
      <dsp:style>
        <a:lnRef idx="0">
          <a:scrgbClr r="0" g="0" b="0"/>
        </a:lnRef>
        <a:fillRef idx="3">
          <a:scrgbClr r="0" g="0" b="0"/>
        </a:fillRef>
        <a:effectRef idx="2">
          <a:scrgbClr r="0" g="0" b="0"/>
        </a:effectRef>
        <a:fontRef idx="minor">
          <a:schemeClr val="lt1"/>
        </a:fontRef>
      </dsp:style>
    </dsp:sp>
    <dsp:sp modelId="{0A6889D3-F506-48E7-AC1B-6389064DD3B0}">
      <dsp:nvSpPr>
        <dsp:cNvPr id="0" name=""/>
        <dsp:cNvSpPr/>
      </dsp:nvSpPr>
      <dsp:spPr>
        <a:xfrm>
          <a:off x="2002728" y="0"/>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Technology Integration</a:t>
          </a:r>
        </a:p>
      </dsp:txBody>
      <dsp:txXfrm>
        <a:off x="2002728" y="0"/>
        <a:ext cx="4558708" cy="336136"/>
      </dsp:txXfrm>
    </dsp:sp>
    <dsp:sp modelId="{0D6B734C-EA78-4C4A-9CB9-A45E0B8CB466}">
      <dsp:nvSpPr>
        <dsp:cNvPr id="0" name=""/>
        <dsp:cNvSpPr/>
      </dsp:nvSpPr>
      <dsp:spPr>
        <a:xfrm>
          <a:off x="2002728" y="336136"/>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Smart cities integrate advanced technologies such as IoT devices and sensors to enhance urban living.</a:t>
          </a:r>
        </a:p>
      </dsp:txBody>
      <dsp:txXfrm>
        <a:off x="2002728" y="336136"/>
        <a:ext cx="4558708" cy="1486591"/>
      </dsp:txXfrm>
    </dsp:sp>
    <dsp:sp modelId="{CE3A3D48-8255-46BE-A965-01305502C5FA}">
      <dsp:nvSpPr>
        <dsp:cNvPr id="0" name=""/>
        <dsp:cNvSpPr/>
      </dsp:nvSpPr>
      <dsp:spPr>
        <a:xfrm>
          <a:off x="0" y="1968546"/>
          <a:ext cx="1822728" cy="182272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6064" r="21437" b="1"/>
          <a:stretch/>
        </a:blipFill>
        <a:ln>
          <a:noFill/>
        </a:ln>
        <a:effectLst/>
      </dsp:spPr>
      <dsp:style>
        <a:lnRef idx="0">
          <a:scrgbClr r="0" g="0" b="0"/>
        </a:lnRef>
        <a:fillRef idx="3">
          <a:scrgbClr r="0" g="0" b="0"/>
        </a:fillRef>
        <a:effectRef idx="2">
          <a:scrgbClr r="0" g="0" b="0"/>
        </a:effectRef>
        <a:fontRef idx="minor">
          <a:schemeClr val="lt1"/>
        </a:fontRef>
      </dsp:style>
    </dsp:sp>
    <dsp:sp modelId="{61EFA04F-3FE2-4D72-8DC7-8C8A403FB321}">
      <dsp:nvSpPr>
        <dsp:cNvPr id="0" name=""/>
        <dsp:cNvSpPr/>
      </dsp:nvSpPr>
      <dsp:spPr>
        <a:xfrm>
          <a:off x="2002728" y="1968546"/>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Data Analysis</a:t>
          </a:r>
        </a:p>
      </dsp:txBody>
      <dsp:txXfrm>
        <a:off x="2002728" y="1968546"/>
        <a:ext cx="4558708" cy="336136"/>
      </dsp:txXfrm>
    </dsp:sp>
    <dsp:sp modelId="{98E36C15-F851-4CB2-8930-4B958D992F31}">
      <dsp:nvSpPr>
        <dsp:cNvPr id="0" name=""/>
        <dsp:cNvSpPr/>
      </dsp:nvSpPr>
      <dsp:spPr>
        <a:xfrm>
          <a:off x="2002728" y="2304682"/>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Data collected from various sources is analyzed to optimize city services like traffic management and public safety.</a:t>
          </a:r>
        </a:p>
      </dsp:txBody>
      <dsp:txXfrm>
        <a:off x="2002728" y="2304682"/>
        <a:ext cx="4558708" cy="1486591"/>
      </dsp:txXfrm>
    </dsp:sp>
    <dsp:sp modelId="{07D45447-952C-4345-84D5-8F0E4A8C8CCA}">
      <dsp:nvSpPr>
        <dsp:cNvPr id="0" name=""/>
        <dsp:cNvSpPr/>
      </dsp:nvSpPr>
      <dsp:spPr>
        <a:xfrm>
          <a:off x="0" y="3937092"/>
          <a:ext cx="1822728" cy="182272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9994" r="23259" b="4"/>
          <a:stretch/>
        </a:blipFill>
        <a:ln>
          <a:noFill/>
        </a:ln>
        <a:effectLst/>
      </dsp:spPr>
      <dsp:style>
        <a:lnRef idx="0">
          <a:scrgbClr r="0" g="0" b="0"/>
        </a:lnRef>
        <a:fillRef idx="3">
          <a:scrgbClr r="0" g="0" b="0"/>
        </a:fillRef>
        <a:effectRef idx="2">
          <a:scrgbClr r="0" g="0" b="0"/>
        </a:effectRef>
        <a:fontRef idx="minor">
          <a:schemeClr val="lt1"/>
        </a:fontRef>
      </dsp:style>
    </dsp:sp>
    <dsp:sp modelId="{13975BE2-FE3D-4726-89ED-A20728737124}">
      <dsp:nvSpPr>
        <dsp:cNvPr id="0" name=""/>
        <dsp:cNvSpPr/>
      </dsp:nvSpPr>
      <dsp:spPr>
        <a:xfrm>
          <a:off x="2002728" y="3937092"/>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Enhanced Quality of Life</a:t>
          </a:r>
        </a:p>
      </dsp:txBody>
      <dsp:txXfrm>
        <a:off x="2002728" y="3937092"/>
        <a:ext cx="4558708" cy="336136"/>
      </dsp:txXfrm>
    </dsp:sp>
    <dsp:sp modelId="{D5A29E22-CA9D-4632-9194-C5782EC13BCB}">
      <dsp:nvSpPr>
        <dsp:cNvPr id="0" name=""/>
        <dsp:cNvSpPr/>
      </dsp:nvSpPr>
      <dsp:spPr>
        <a:xfrm>
          <a:off x="2002728" y="4273229"/>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Smart cities aim to improve the quality of life for residents by providing efficient services and sustainable living conditions.</a:t>
          </a:r>
        </a:p>
      </dsp:txBody>
      <dsp:txXfrm>
        <a:off x="2002728" y="4273229"/>
        <a:ext cx="4558708" cy="1486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630D91-E53A-47A5-A7C1-E0E82FC7BF54}">
      <dsp:nvSpPr>
        <dsp:cNvPr id="0" name=""/>
        <dsp:cNvSpPr/>
      </dsp:nvSpPr>
      <dsp:spPr>
        <a:xfrm>
          <a:off x="0" y="0"/>
          <a:ext cx="1822728" cy="18227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6424" r="26829" b="4"/>
          <a:stretch/>
        </a:blipFill>
        <a:ln>
          <a:noFill/>
        </a:ln>
        <a:effectLst/>
      </dsp:spPr>
      <dsp:style>
        <a:lnRef idx="0">
          <a:scrgbClr r="0" g="0" b="0"/>
        </a:lnRef>
        <a:fillRef idx="3">
          <a:scrgbClr r="0" g="0" b="0"/>
        </a:fillRef>
        <a:effectRef idx="2">
          <a:scrgbClr r="0" g="0" b="0"/>
        </a:effectRef>
        <a:fontRef idx="minor">
          <a:schemeClr val="lt1"/>
        </a:fontRef>
      </dsp:style>
    </dsp:sp>
    <dsp:sp modelId="{8A319093-EB6F-4636-86E1-0F1CD076BDAB}">
      <dsp:nvSpPr>
        <dsp:cNvPr id="0" name=""/>
        <dsp:cNvSpPr/>
      </dsp:nvSpPr>
      <dsp:spPr>
        <a:xfrm>
          <a:off x="2002728" y="0"/>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Addressing Urban Challenges</a:t>
          </a:r>
        </a:p>
      </dsp:txBody>
      <dsp:txXfrm>
        <a:off x="2002728" y="0"/>
        <a:ext cx="4558708" cy="336136"/>
      </dsp:txXfrm>
    </dsp:sp>
    <dsp:sp modelId="{853A51F1-E007-43D9-A3B3-FD5226602EDF}">
      <dsp:nvSpPr>
        <dsp:cNvPr id="0" name=""/>
        <dsp:cNvSpPr/>
      </dsp:nvSpPr>
      <dsp:spPr>
        <a:xfrm>
          <a:off x="2002728" y="336136"/>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Smart cities are designed to tackle urban challenges such as climate change and population growth by enhancing the efficiency of city services.</a:t>
          </a:r>
        </a:p>
      </dsp:txBody>
      <dsp:txXfrm>
        <a:off x="2002728" y="336136"/>
        <a:ext cx="4558708" cy="1486591"/>
      </dsp:txXfrm>
    </dsp:sp>
    <dsp:sp modelId="{01625787-307C-4099-9A1B-C71C5D182798}">
      <dsp:nvSpPr>
        <dsp:cNvPr id="0" name=""/>
        <dsp:cNvSpPr/>
      </dsp:nvSpPr>
      <dsp:spPr>
        <a:xfrm>
          <a:off x="0" y="1968546"/>
          <a:ext cx="1822728" cy="182272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8268" r="25482"/>
          <a:stretch/>
        </a:blipFill>
        <a:ln>
          <a:noFill/>
        </a:ln>
        <a:effectLst/>
      </dsp:spPr>
      <dsp:style>
        <a:lnRef idx="0">
          <a:scrgbClr r="0" g="0" b="0"/>
        </a:lnRef>
        <a:fillRef idx="3">
          <a:scrgbClr r="0" g="0" b="0"/>
        </a:fillRef>
        <a:effectRef idx="2">
          <a:scrgbClr r="0" g="0" b="0"/>
        </a:effectRef>
        <a:fontRef idx="minor">
          <a:schemeClr val="lt1"/>
        </a:fontRef>
      </dsp:style>
    </dsp:sp>
    <dsp:sp modelId="{E1CABFE1-BFBC-4BCB-9FFA-19A0F175703A}">
      <dsp:nvSpPr>
        <dsp:cNvPr id="0" name=""/>
        <dsp:cNvSpPr/>
      </dsp:nvSpPr>
      <dsp:spPr>
        <a:xfrm>
          <a:off x="2002728" y="1968546"/>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Optimizing City Services</a:t>
          </a:r>
        </a:p>
      </dsp:txBody>
      <dsp:txXfrm>
        <a:off x="2002728" y="1968546"/>
        <a:ext cx="4558708" cy="336136"/>
      </dsp:txXfrm>
    </dsp:sp>
    <dsp:sp modelId="{BC89FF5D-9773-4CDB-8A50-B01241D423B7}">
      <dsp:nvSpPr>
        <dsp:cNvPr id="0" name=""/>
        <dsp:cNvSpPr/>
      </dsp:nvSpPr>
      <dsp:spPr>
        <a:xfrm>
          <a:off x="2002728" y="2304682"/>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By leveraging technology, smart cities optimize services such as waste management, transportation, and energy consumption, leading to a more sustainable urban environment.</a:t>
          </a:r>
        </a:p>
      </dsp:txBody>
      <dsp:txXfrm>
        <a:off x="2002728" y="2304682"/>
        <a:ext cx="4558708" cy="1486591"/>
      </dsp:txXfrm>
    </dsp:sp>
    <dsp:sp modelId="{6F18E3CE-E9E9-4842-92B3-8CE43B74A32F}">
      <dsp:nvSpPr>
        <dsp:cNvPr id="0" name=""/>
        <dsp:cNvSpPr/>
      </dsp:nvSpPr>
      <dsp:spPr>
        <a:xfrm>
          <a:off x="0" y="3937092"/>
          <a:ext cx="1822728" cy="182272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1011" r="22242" b="4"/>
          <a:stretch/>
        </a:blipFill>
        <a:ln>
          <a:noFill/>
        </a:ln>
        <a:effectLst/>
      </dsp:spPr>
      <dsp:style>
        <a:lnRef idx="0">
          <a:scrgbClr r="0" g="0" b="0"/>
        </a:lnRef>
        <a:fillRef idx="3">
          <a:scrgbClr r="0" g="0" b="0"/>
        </a:fillRef>
        <a:effectRef idx="2">
          <a:scrgbClr r="0" g="0" b="0"/>
        </a:effectRef>
        <a:fontRef idx="minor">
          <a:schemeClr val="lt1"/>
        </a:fontRef>
      </dsp:style>
    </dsp:sp>
    <dsp:sp modelId="{BB1FF876-D60C-4613-91B2-FB9C35D85ECE}">
      <dsp:nvSpPr>
        <dsp:cNvPr id="0" name=""/>
        <dsp:cNvSpPr/>
      </dsp:nvSpPr>
      <dsp:spPr>
        <a:xfrm>
          <a:off x="2002728" y="3937092"/>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Improving Quality of Life</a:t>
          </a:r>
        </a:p>
      </dsp:txBody>
      <dsp:txXfrm>
        <a:off x="2002728" y="3937092"/>
        <a:ext cx="4558708" cy="336136"/>
      </dsp:txXfrm>
    </dsp:sp>
    <dsp:sp modelId="{7A8F2473-082B-4CB8-B73E-7E7F708FAD21}">
      <dsp:nvSpPr>
        <dsp:cNvPr id="0" name=""/>
        <dsp:cNvSpPr/>
      </dsp:nvSpPr>
      <dsp:spPr>
        <a:xfrm>
          <a:off x="2002728" y="4273229"/>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Smart cities aim to enhance the quality of life for citizens by promoting efficient public services, green spaces, and better connectivity.</a:t>
          </a:r>
        </a:p>
      </dsp:txBody>
      <dsp:txXfrm>
        <a:off x="2002728" y="4273229"/>
        <a:ext cx="4558708" cy="14865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60199-0C6B-4171-826C-AE244614CBB9}">
      <dsp:nvSpPr>
        <dsp:cNvPr id="0" name=""/>
        <dsp:cNvSpPr/>
      </dsp:nvSpPr>
      <dsp:spPr>
        <a:xfrm>
          <a:off x="0" y="0"/>
          <a:ext cx="1822728" cy="18227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580" r="23673" b="4"/>
          <a:stretch/>
        </a:blipFill>
        <a:ln>
          <a:noFill/>
        </a:ln>
        <a:effectLst/>
      </dsp:spPr>
      <dsp:style>
        <a:lnRef idx="0">
          <a:scrgbClr r="0" g="0" b="0"/>
        </a:lnRef>
        <a:fillRef idx="3">
          <a:scrgbClr r="0" g="0" b="0"/>
        </a:fillRef>
        <a:effectRef idx="2">
          <a:scrgbClr r="0" g="0" b="0"/>
        </a:effectRef>
        <a:fontRef idx="minor">
          <a:schemeClr val="lt1"/>
        </a:fontRef>
      </dsp:style>
    </dsp:sp>
    <dsp:sp modelId="{C90993DF-7C60-4D86-9121-A743DA3683C7}">
      <dsp:nvSpPr>
        <dsp:cNvPr id="0" name=""/>
        <dsp:cNvSpPr/>
      </dsp:nvSpPr>
      <dsp:spPr>
        <a:xfrm>
          <a:off x="2002728" y="0"/>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Real-time Surveillance</a:t>
          </a:r>
        </a:p>
      </dsp:txBody>
      <dsp:txXfrm>
        <a:off x="2002728" y="0"/>
        <a:ext cx="4558708" cy="336136"/>
      </dsp:txXfrm>
    </dsp:sp>
    <dsp:sp modelId="{1C0B9B28-D96C-4924-818A-D423A3ED72C3}">
      <dsp:nvSpPr>
        <dsp:cNvPr id="0" name=""/>
        <dsp:cNvSpPr/>
      </dsp:nvSpPr>
      <dsp:spPr>
        <a:xfrm>
          <a:off x="2002728" y="336136"/>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Fire emergency drones provide real-time surveillance capabilities, allowing for quick assessment of fire situations from the sky.</a:t>
          </a:r>
        </a:p>
      </dsp:txBody>
      <dsp:txXfrm>
        <a:off x="2002728" y="336136"/>
        <a:ext cx="4558708" cy="1486591"/>
      </dsp:txXfrm>
    </dsp:sp>
    <dsp:sp modelId="{7CEC4069-66A8-4CEB-B211-03AAD50DB61A}">
      <dsp:nvSpPr>
        <dsp:cNvPr id="0" name=""/>
        <dsp:cNvSpPr/>
      </dsp:nvSpPr>
      <dsp:spPr>
        <a:xfrm>
          <a:off x="0" y="1968546"/>
          <a:ext cx="1822728" cy="182272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t="9973" r="4" b="23280"/>
          <a:stretch/>
        </a:blipFill>
        <a:ln>
          <a:noFill/>
        </a:ln>
        <a:effectLst/>
      </dsp:spPr>
      <dsp:style>
        <a:lnRef idx="0">
          <a:scrgbClr r="0" g="0" b="0"/>
        </a:lnRef>
        <a:fillRef idx="3">
          <a:scrgbClr r="0" g="0" b="0"/>
        </a:fillRef>
        <a:effectRef idx="2">
          <a:scrgbClr r="0" g="0" b="0"/>
        </a:effectRef>
        <a:fontRef idx="minor">
          <a:schemeClr val="lt1"/>
        </a:fontRef>
      </dsp:style>
    </dsp:sp>
    <dsp:sp modelId="{3A1006B0-818F-4E66-8847-2EE442B7E94E}">
      <dsp:nvSpPr>
        <dsp:cNvPr id="0" name=""/>
        <dsp:cNvSpPr/>
      </dsp:nvSpPr>
      <dsp:spPr>
        <a:xfrm>
          <a:off x="2002728" y="1968546"/>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Thermal Sensors</a:t>
          </a:r>
        </a:p>
      </dsp:txBody>
      <dsp:txXfrm>
        <a:off x="2002728" y="1968546"/>
        <a:ext cx="4558708" cy="336136"/>
      </dsp:txXfrm>
    </dsp:sp>
    <dsp:sp modelId="{D1951A7A-6AE9-40BC-8C46-A81BE8E1FBF5}">
      <dsp:nvSpPr>
        <dsp:cNvPr id="0" name=""/>
        <dsp:cNvSpPr/>
      </dsp:nvSpPr>
      <dsp:spPr>
        <a:xfrm>
          <a:off x="2002728" y="2304682"/>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Equipped with thermal sensors, these drones can detect heat signatures, identifying fire hotspots even in low visibility conditions.</a:t>
          </a:r>
        </a:p>
      </dsp:txBody>
      <dsp:txXfrm>
        <a:off x="2002728" y="2304682"/>
        <a:ext cx="4558708" cy="1486591"/>
      </dsp:txXfrm>
    </dsp:sp>
    <dsp:sp modelId="{B7EF2037-FBE3-4D8C-AA7C-F0883A2CB1BB}">
      <dsp:nvSpPr>
        <dsp:cNvPr id="0" name=""/>
        <dsp:cNvSpPr/>
      </dsp:nvSpPr>
      <dsp:spPr>
        <a:xfrm>
          <a:off x="0" y="3937092"/>
          <a:ext cx="1822728" cy="182272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1650" r="15096" b="-6"/>
          <a:stretch/>
        </a:blipFill>
        <a:ln>
          <a:noFill/>
        </a:ln>
        <a:effectLst/>
      </dsp:spPr>
      <dsp:style>
        <a:lnRef idx="0">
          <a:scrgbClr r="0" g="0" b="0"/>
        </a:lnRef>
        <a:fillRef idx="3">
          <a:scrgbClr r="0" g="0" b="0"/>
        </a:fillRef>
        <a:effectRef idx="2">
          <a:scrgbClr r="0" g="0" b="0"/>
        </a:effectRef>
        <a:fontRef idx="minor">
          <a:schemeClr val="lt1"/>
        </a:fontRef>
      </dsp:style>
    </dsp:sp>
    <dsp:sp modelId="{E2B0166F-E070-40C6-92AB-78EB41810C87}">
      <dsp:nvSpPr>
        <dsp:cNvPr id="0" name=""/>
        <dsp:cNvSpPr/>
      </dsp:nvSpPr>
      <dsp:spPr>
        <a:xfrm>
          <a:off x="2002728" y="3937092"/>
          <a:ext cx="4558708" cy="336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Fire Extinguishing Technology</a:t>
          </a:r>
        </a:p>
      </dsp:txBody>
      <dsp:txXfrm>
        <a:off x="2002728" y="3937092"/>
        <a:ext cx="4558708" cy="336136"/>
      </dsp:txXfrm>
    </dsp:sp>
    <dsp:sp modelId="{652663EC-2774-46DA-A293-ED9AB0596A34}">
      <dsp:nvSpPr>
        <dsp:cNvPr id="0" name=""/>
        <dsp:cNvSpPr/>
      </dsp:nvSpPr>
      <dsp:spPr>
        <a:xfrm>
          <a:off x="2002728" y="4273229"/>
          <a:ext cx="4558708" cy="148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drones feature advanced fire extinguishing technology, enabling them to quickly suppress flames and prevent fire spread effectively.</a:t>
          </a:r>
        </a:p>
      </dsp:txBody>
      <dsp:txXfrm>
        <a:off x="2002728" y="4273229"/>
        <a:ext cx="4558708" cy="148659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8E7E2D-D096-4C87-88FD-FB1450B35018}"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A1B45-4AA9-4E36-BE8C-C0E7BAB0A4F5}" type="slidenum">
              <a:rPr lang="en-US" smtClean="0"/>
              <a:t>‹#›</a:t>
            </a:fld>
            <a:endParaRPr lang="en-US"/>
          </a:p>
        </p:txBody>
      </p:sp>
    </p:spTree>
    <p:extLst>
      <p:ext uri="{BB962C8B-B14F-4D97-AF65-F5344CB8AC3E}">
        <p14:creationId xmlns:p14="http://schemas.microsoft.com/office/powerpoint/2010/main" val="1833334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In this presentation, we will explore a smart city that is equipped with various climate sustainable technologies. The city utilizes a tri-powered energy generation unit, and is also equipped with fire emergency drones that can quickly put out fires.
</a:t>
            </a:r>
          </a:p>
        </p:txBody>
      </p:sp>
      <p:sp>
        <p:nvSpPr>
          <p:cNvPr id="4" name="Slide Number Placeholder 3"/>
          <p:cNvSpPr>
            <a:spLocks noGrp="1"/>
          </p:cNvSpPr>
          <p:nvPr>
            <p:ph type="sldNum" sz="quarter" idx="5"/>
          </p:nvPr>
        </p:nvSpPr>
        <p:spPr/>
        <p:txBody>
          <a:bodyPr/>
          <a:lstStyle/>
          <a:p>
            <a:fld id="{C14A1B45-4AA9-4E36-BE8C-C0E7BAB0A4F5}" type="slidenum">
              <a:rPr lang="en-US" smtClean="0"/>
              <a:t>1</a:t>
            </a:fld>
            <a:endParaRPr lang="en-US"/>
          </a:p>
        </p:txBody>
      </p:sp>
    </p:spTree>
    <p:extLst>
      <p:ext uri="{BB962C8B-B14F-4D97-AF65-F5344CB8AC3E}">
        <p14:creationId xmlns:p14="http://schemas.microsoft.com/office/powerpoint/2010/main" val="2919652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smart city is equipped with numerous wind turbines that generate electricity by harnessing the power of the wind. These turbines are located in areas with high wind speeds, such as coastal areas and hilltops.</a:t>
            </a:r>
          </a:p>
        </p:txBody>
      </p:sp>
      <p:sp>
        <p:nvSpPr>
          <p:cNvPr id="4" name="Slide Number Placeholder 3"/>
          <p:cNvSpPr>
            <a:spLocks noGrp="1"/>
          </p:cNvSpPr>
          <p:nvPr>
            <p:ph type="sldNum" sz="quarter" idx="5"/>
          </p:nvPr>
        </p:nvSpPr>
        <p:spPr/>
        <p:txBody>
          <a:bodyPr/>
          <a:lstStyle/>
          <a:p>
            <a:fld id="{C14A1B45-4AA9-4E36-BE8C-C0E7BAB0A4F5}" type="slidenum">
              <a:rPr lang="en-US" smtClean="0"/>
              <a:t>10</a:t>
            </a:fld>
            <a:endParaRPr lang="en-US"/>
          </a:p>
        </p:txBody>
      </p:sp>
    </p:spTree>
    <p:extLst>
      <p:ext uri="{BB962C8B-B14F-4D97-AF65-F5344CB8AC3E}">
        <p14:creationId xmlns:p14="http://schemas.microsoft.com/office/powerpoint/2010/main" val="3700542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smart city is equipped with hydropower energy generators that generate electricity by harnessing the power of water. These generators are located in rivers and other bodies of water with strong currents.</a:t>
            </a:r>
          </a:p>
        </p:txBody>
      </p:sp>
      <p:sp>
        <p:nvSpPr>
          <p:cNvPr id="4" name="Slide Number Placeholder 3"/>
          <p:cNvSpPr>
            <a:spLocks noGrp="1"/>
          </p:cNvSpPr>
          <p:nvPr>
            <p:ph type="sldNum" sz="quarter" idx="5"/>
          </p:nvPr>
        </p:nvSpPr>
        <p:spPr/>
        <p:txBody>
          <a:bodyPr/>
          <a:lstStyle/>
          <a:p>
            <a:fld id="{C14A1B45-4AA9-4E36-BE8C-C0E7BAB0A4F5}" type="slidenum">
              <a:rPr lang="en-US" smtClean="0"/>
              <a:t>11</a:t>
            </a:fld>
            <a:endParaRPr lang="en-US"/>
          </a:p>
        </p:txBody>
      </p:sp>
    </p:spTree>
    <p:extLst>
      <p:ext uri="{BB962C8B-B14F-4D97-AF65-F5344CB8AC3E}">
        <p14:creationId xmlns:p14="http://schemas.microsoft.com/office/powerpoint/2010/main" val="88943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smart city is equipped with a smart fire emergency response system that uses fire emergency drones and real-time analytics to quickly detect and extinguish fires. We will explore this system in detail.</a:t>
            </a:r>
          </a:p>
        </p:txBody>
      </p:sp>
      <p:sp>
        <p:nvSpPr>
          <p:cNvPr id="4" name="Slide Number Placeholder 3"/>
          <p:cNvSpPr>
            <a:spLocks noGrp="1"/>
          </p:cNvSpPr>
          <p:nvPr>
            <p:ph type="sldNum" sz="quarter" idx="5"/>
          </p:nvPr>
        </p:nvSpPr>
        <p:spPr/>
        <p:txBody>
          <a:bodyPr/>
          <a:lstStyle/>
          <a:p>
            <a:fld id="{C14A1B45-4AA9-4E36-BE8C-C0E7BAB0A4F5}" type="slidenum">
              <a:rPr lang="en-US" smtClean="0"/>
              <a:t>12</a:t>
            </a:fld>
            <a:endParaRPr lang="en-US"/>
          </a:p>
        </p:txBody>
      </p:sp>
    </p:spTree>
    <p:extLst>
      <p:ext uri="{BB962C8B-B14F-4D97-AF65-F5344CB8AC3E}">
        <p14:creationId xmlns:p14="http://schemas.microsoft.com/office/powerpoint/2010/main" val="2873838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smart city is equipped with fire emergency drones that can quickly detect and extinguish fires. These drones are equipped with thermal sensors, real-time analytics, and fire extinguishing technology, making them highly effective at preventing fires from spreading.</a:t>
            </a:r>
          </a:p>
        </p:txBody>
      </p:sp>
      <p:sp>
        <p:nvSpPr>
          <p:cNvPr id="4" name="Slide Number Placeholder 3"/>
          <p:cNvSpPr>
            <a:spLocks noGrp="1"/>
          </p:cNvSpPr>
          <p:nvPr>
            <p:ph type="sldNum" sz="quarter" idx="5"/>
          </p:nvPr>
        </p:nvSpPr>
        <p:spPr/>
        <p:txBody>
          <a:bodyPr/>
          <a:lstStyle/>
          <a:p>
            <a:fld id="{C14A1B45-4AA9-4E36-BE8C-C0E7BAB0A4F5}" type="slidenum">
              <a:rPr lang="en-US" smtClean="0"/>
              <a:t>13</a:t>
            </a:fld>
            <a:endParaRPr lang="en-US"/>
          </a:p>
        </p:txBody>
      </p:sp>
    </p:spTree>
    <p:extLst>
      <p:ext uri="{BB962C8B-B14F-4D97-AF65-F5344CB8AC3E}">
        <p14:creationId xmlns:p14="http://schemas.microsoft.com/office/powerpoint/2010/main" val="1746838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fire emergency drones are equipped with a variety of features and capabilities, including real-time surveillance, thermal sensors, and fire extinguishing technology. They can quickly detect and extinguish fires, making them highly effective at preventing fires from spreading.</a:t>
            </a:r>
          </a:p>
        </p:txBody>
      </p:sp>
      <p:sp>
        <p:nvSpPr>
          <p:cNvPr id="4" name="Slide Number Placeholder 3"/>
          <p:cNvSpPr>
            <a:spLocks noGrp="1"/>
          </p:cNvSpPr>
          <p:nvPr>
            <p:ph type="sldNum" sz="quarter" idx="5"/>
          </p:nvPr>
        </p:nvSpPr>
        <p:spPr/>
        <p:txBody>
          <a:bodyPr/>
          <a:lstStyle/>
          <a:p>
            <a:fld id="{C14A1B45-4AA9-4E36-BE8C-C0E7BAB0A4F5}" type="slidenum">
              <a:rPr lang="en-US" smtClean="0"/>
              <a:t>14</a:t>
            </a:fld>
            <a:endParaRPr lang="en-US"/>
          </a:p>
        </p:txBody>
      </p:sp>
    </p:spTree>
    <p:extLst>
      <p:ext uri="{BB962C8B-B14F-4D97-AF65-F5344CB8AC3E}">
        <p14:creationId xmlns:p14="http://schemas.microsoft.com/office/powerpoint/2010/main" val="103631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smart fire emergency response system uses real-time analytics and surveillance to quickly detect and extinguish fires. The system uses a variety of sensors and devices to collect data, which is then analyzed to optimize the response to fires.</a:t>
            </a:r>
          </a:p>
        </p:txBody>
      </p:sp>
      <p:sp>
        <p:nvSpPr>
          <p:cNvPr id="4" name="Slide Number Placeholder 3"/>
          <p:cNvSpPr>
            <a:spLocks noGrp="1"/>
          </p:cNvSpPr>
          <p:nvPr>
            <p:ph type="sldNum" sz="quarter" idx="5"/>
          </p:nvPr>
        </p:nvSpPr>
        <p:spPr/>
        <p:txBody>
          <a:bodyPr/>
          <a:lstStyle/>
          <a:p>
            <a:fld id="{C14A1B45-4AA9-4E36-BE8C-C0E7BAB0A4F5}" type="slidenum">
              <a:rPr lang="en-US" smtClean="0"/>
              <a:t>15</a:t>
            </a:fld>
            <a:endParaRPr lang="en-US"/>
          </a:p>
        </p:txBody>
      </p:sp>
    </p:spTree>
    <p:extLst>
      <p:ext uri="{BB962C8B-B14F-4D97-AF65-F5344CB8AC3E}">
        <p14:creationId xmlns:p14="http://schemas.microsoft.com/office/powerpoint/2010/main" val="270618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C601E-16B7-00FF-7961-64E4B6776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66DF54-DD6E-68F8-47BE-81A5FF208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588CF-DEB7-2257-E8AF-2D0FF95A78D4}"/>
              </a:ext>
            </a:extLst>
          </p:cNvPr>
          <p:cNvSpPr>
            <a:spLocks noGrp="1"/>
          </p:cNvSpPr>
          <p:nvPr>
            <p:ph type="body" idx="1"/>
          </p:nvPr>
        </p:nvSpPr>
        <p:spPr/>
        <p:txBody>
          <a:bodyPr/>
          <a:lstStyle/>
          <a:p>
            <a:r>
              <a:rPr lang="en-US"/>
              <a:t>The smart fire emergency response system uses real-time analytics and surveillance to quickly detect and extinguish fires. The system uses a variety of sensors and devices to collect data, which is then analyzed to optimize the response to fires.</a:t>
            </a:r>
          </a:p>
        </p:txBody>
      </p:sp>
      <p:sp>
        <p:nvSpPr>
          <p:cNvPr id="4" name="Slide Number Placeholder 3">
            <a:extLst>
              <a:ext uri="{FF2B5EF4-FFF2-40B4-BE49-F238E27FC236}">
                <a16:creationId xmlns:a16="http://schemas.microsoft.com/office/drawing/2014/main" id="{35833CF3-8572-1A63-9DE0-16CB23078A39}"/>
              </a:ext>
            </a:extLst>
          </p:cNvPr>
          <p:cNvSpPr>
            <a:spLocks noGrp="1"/>
          </p:cNvSpPr>
          <p:nvPr>
            <p:ph type="sldNum" sz="quarter" idx="5"/>
          </p:nvPr>
        </p:nvSpPr>
        <p:spPr/>
        <p:txBody>
          <a:bodyPr/>
          <a:lstStyle/>
          <a:p>
            <a:fld id="{C14A1B45-4AA9-4E36-BE8C-C0E7BAB0A4F5}" type="slidenum">
              <a:rPr lang="en-US" smtClean="0"/>
              <a:t>16</a:t>
            </a:fld>
            <a:endParaRPr lang="en-US"/>
          </a:p>
        </p:txBody>
      </p:sp>
    </p:spTree>
    <p:extLst>
      <p:ext uri="{BB962C8B-B14F-4D97-AF65-F5344CB8AC3E}">
        <p14:creationId xmlns:p14="http://schemas.microsoft.com/office/powerpoint/2010/main" val="2143084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smart city with sustainable climate technologies is a model for cities around the world. By implementing sustainable energy generation technologies and a smart fire emergency response system, the city is able to reduce its environmental impact and ensure the safety of its citizens. It serves as a beacon of hope for a sustainable future.</a:t>
            </a:r>
          </a:p>
        </p:txBody>
      </p:sp>
      <p:sp>
        <p:nvSpPr>
          <p:cNvPr id="4" name="Slide Number Placeholder 3"/>
          <p:cNvSpPr>
            <a:spLocks noGrp="1"/>
          </p:cNvSpPr>
          <p:nvPr>
            <p:ph type="sldNum" sz="quarter" idx="5"/>
          </p:nvPr>
        </p:nvSpPr>
        <p:spPr/>
        <p:txBody>
          <a:bodyPr/>
          <a:lstStyle/>
          <a:p>
            <a:fld id="{C14A1B45-4AA9-4E36-BE8C-C0E7BAB0A4F5}" type="slidenum">
              <a:rPr lang="en-US" smtClean="0"/>
              <a:t>18</a:t>
            </a:fld>
            <a:endParaRPr lang="en-US"/>
          </a:p>
        </p:txBody>
      </p:sp>
    </p:spTree>
    <p:extLst>
      <p:ext uri="{BB962C8B-B14F-4D97-AF65-F5344CB8AC3E}">
        <p14:creationId xmlns:p14="http://schemas.microsoft.com/office/powerpoint/2010/main" val="1877681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by discussing smart cities and the impact of climate change on cities. We will then delve into the sustainable energy generation technologies used in the smart city, including the tri-powered energy generation unit, solar power panels, wind turbines, and hydropower energy generators. Finally, we will explore the smart fire emergency response system, which utilizes fire emergency drones and real-time analytics to quickly detect and extinguish fires.</a:t>
            </a:r>
          </a:p>
        </p:txBody>
      </p:sp>
      <p:sp>
        <p:nvSpPr>
          <p:cNvPr id="4" name="Slide Number Placeholder 3"/>
          <p:cNvSpPr>
            <a:spLocks noGrp="1"/>
          </p:cNvSpPr>
          <p:nvPr>
            <p:ph type="sldNum" sz="quarter" idx="5"/>
          </p:nvPr>
        </p:nvSpPr>
        <p:spPr/>
        <p:txBody>
          <a:bodyPr/>
          <a:lstStyle/>
          <a:p>
            <a:fld id="{C14A1B45-4AA9-4E36-BE8C-C0E7BAB0A4F5}" type="slidenum">
              <a:rPr lang="en-US" smtClean="0"/>
              <a:t>2</a:t>
            </a:fld>
            <a:endParaRPr lang="en-US"/>
          </a:p>
        </p:txBody>
      </p:sp>
    </p:spTree>
    <p:extLst>
      <p:ext uri="{BB962C8B-B14F-4D97-AF65-F5344CB8AC3E}">
        <p14:creationId xmlns:p14="http://schemas.microsoft.com/office/powerpoint/2010/main" val="220663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Smart cities are designed to improve the quality of life of their citizens while minimizing their environmental impact. Climate change is a global issue that is affecting cities all over the world. We will explore how smart cities can help mitigate the impact of climate change on cities and their citizens.</a:t>
            </a:r>
          </a:p>
        </p:txBody>
      </p:sp>
      <p:sp>
        <p:nvSpPr>
          <p:cNvPr id="4" name="Slide Number Placeholder 3"/>
          <p:cNvSpPr>
            <a:spLocks noGrp="1"/>
          </p:cNvSpPr>
          <p:nvPr>
            <p:ph type="sldNum" sz="quarter" idx="5"/>
          </p:nvPr>
        </p:nvSpPr>
        <p:spPr/>
        <p:txBody>
          <a:bodyPr/>
          <a:lstStyle/>
          <a:p>
            <a:fld id="{C14A1B45-4AA9-4E36-BE8C-C0E7BAB0A4F5}" type="slidenum">
              <a:rPr lang="en-US" smtClean="0"/>
              <a:t>3</a:t>
            </a:fld>
            <a:endParaRPr lang="en-US"/>
          </a:p>
        </p:txBody>
      </p:sp>
    </p:spTree>
    <p:extLst>
      <p:ext uri="{BB962C8B-B14F-4D97-AF65-F5344CB8AC3E}">
        <p14:creationId xmlns:p14="http://schemas.microsoft.com/office/powerpoint/2010/main" val="2377557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smart city is a city that uses advanced technologies and data analysis to improve the quality of life of its citizens. It uses a variety of sensors and devices to collect data, which is then analyzed to optimize city services and infrastructure.</a:t>
            </a:r>
          </a:p>
        </p:txBody>
      </p:sp>
      <p:sp>
        <p:nvSpPr>
          <p:cNvPr id="4" name="Slide Number Placeholder 3"/>
          <p:cNvSpPr>
            <a:spLocks noGrp="1"/>
          </p:cNvSpPr>
          <p:nvPr>
            <p:ph type="sldNum" sz="quarter" idx="5"/>
          </p:nvPr>
        </p:nvSpPr>
        <p:spPr/>
        <p:txBody>
          <a:bodyPr/>
          <a:lstStyle/>
          <a:p>
            <a:fld id="{C14A1B45-4AA9-4E36-BE8C-C0E7BAB0A4F5}" type="slidenum">
              <a:rPr lang="en-US" smtClean="0"/>
              <a:t>4</a:t>
            </a:fld>
            <a:endParaRPr lang="en-US"/>
          </a:p>
        </p:txBody>
      </p:sp>
    </p:spTree>
    <p:extLst>
      <p:ext uri="{BB962C8B-B14F-4D97-AF65-F5344CB8AC3E}">
        <p14:creationId xmlns:p14="http://schemas.microsoft.com/office/powerpoint/2010/main" val="4289139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Cities are facing numerous challenges in the 21st century, including climate change, urbanization, and aging infrastructure. Smart cities can help address these challenges by optimizing city services and infrastructure, reducing their environmental impact, and improving the quality of life of citizens.</a:t>
            </a:r>
          </a:p>
        </p:txBody>
      </p:sp>
      <p:sp>
        <p:nvSpPr>
          <p:cNvPr id="4" name="Slide Number Placeholder 3"/>
          <p:cNvSpPr>
            <a:spLocks noGrp="1"/>
          </p:cNvSpPr>
          <p:nvPr>
            <p:ph type="sldNum" sz="quarter" idx="5"/>
          </p:nvPr>
        </p:nvSpPr>
        <p:spPr/>
        <p:txBody>
          <a:bodyPr/>
          <a:lstStyle/>
          <a:p>
            <a:fld id="{C14A1B45-4AA9-4E36-BE8C-C0E7BAB0A4F5}" type="slidenum">
              <a:rPr lang="en-US" smtClean="0"/>
              <a:t>5</a:t>
            </a:fld>
            <a:endParaRPr lang="en-US"/>
          </a:p>
        </p:txBody>
      </p:sp>
    </p:spTree>
    <p:extLst>
      <p:ext uri="{BB962C8B-B14F-4D97-AF65-F5344CB8AC3E}">
        <p14:creationId xmlns:p14="http://schemas.microsoft.com/office/powerpoint/2010/main" val="1485755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Climate change is having a profound impact on cities around the world, from rising sea levels to more frequent natural disasters. Smart cities can help mitigate the impact of climate change on cities and their citizens by implementing sustainable and resilient technologies.</a:t>
            </a:r>
          </a:p>
        </p:txBody>
      </p:sp>
      <p:sp>
        <p:nvSpPr>
          <p:cNvPr id="4" name="Slide Number Placeholder 3"/>
          <p:cNvSpPr>
            <a:spLocks noGrp="1"/>
          </p:cNvSpPr>
          <p:nvPr>
            <p:ph type="sldNum" sz="quarter" idx="5"/>
          </p:nvPr>
        </p:nvSpPr>
        <p:spPr/>
        <p:txBody>
          <a:bodyPr/>
          <a:lstStyle/>
          <a:p>
            <a:fld id="{C14A1B45-4AA9-4E36-BE8C-C0E7BAB0A4F5}" type="slidenum">
              <a:rPr lang="en-US" smtClean="0"/>
              <a:t>6</a:t>
            </a:fld>
            <a:endParaRPr lang="en-US"/>
          </a:p>
        </p:txBody>
      </p:sp>
    </p:spTree>
    <p:extLst>
      <p:ext uri="{BB962C8B-B14F-4D97-AF65-F5344CB8AC3E}">
        <p14:creationId xmlns:p14="http://schemas.microsoft.com/office/powerpoint/2010/main" val="773452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smart city is equipped with various sustainable energy generation technologies that help reduce its environmental impact and ensure a reliable supply of electricity. We will explore these technologies in detail.</a:t>
            </a:r>
          </a:p>
        </p:txBody>
      </p:sp>
      <p:sp>
        <p:nvSpPr>
          <p:cNvPr id="4" name="Slide Number Placeholder 3"/>
          <p:cNvSpPr>
            <a:spLocks noGrp="1"/>
          </p:cNvSpPr>
          <p:nvPr>
            <p:ph type="sldNum" sz="quarter" idx="5"/>
          </p:nvPr>
        </p:nvSpPr>
        <p:spPr/>
        <p:txBody>
          <a:bodyPr/>
          <a:lstStyle/>
          <a:p>
            <a:fld id="{C14A1B45-4AA9-4E36-BE8C-C0E7BAB0A4F5}" type="slidenum">
              <a:rPr lang="en-US" smtClean="0"/>
              <a:t>7</a:t>
            </a:fld>
            <a:endParaRPr lang="en-US"/>
          </a:p>
        </p:txBody>
      </p:sp>
    </p:spTree>
    <p:extLst>
      <p:ext uri="{BB962C8B-B14F-4D97-AF65-F5344CB8AC3E}">
        <p14:creationId xmlns:p14="http://schemas.microsoft.com/office/powerpoint/2010/main" val="4292080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tri-powered energy generation unit is a platform in the middle of the ocean made out of metal that has solar panels, wind turbines above and hydropower energy generators below. It generates electricity by harnessing the power of the sun, wind, and waves. This ensures a reliable supply of electricity even in adverse weather conditions.</a:t>
            </a:r>
          </a:p>
        </p:txBody>
      </p:sp>
      <p:sp>
        <p:nvSpPr>
          <p:cNvPr id="4" name="Slide Number Placeholder 3"/>
          <p:cNvSpPr>
            <a:spLocks noGrp="1"/>
          </p:cNvSpPr>
          <p:nvPr>
            <p:ph type="sldNum" sz="quarter" idx="5"/>
          </p:nvPr>
        </p:nvSpPr>
        <p:spPr/>
        <p:txBody>
          <a:bodyPr/>
          <a:lstStyle/>
          <a:p>
            <a:fld id="{C14A1B45-4AA9-4E36-BE8C-C0E7BAB0A4F5}" type="slidenum">
              <a:rPr lang="en-US" smtClean="0"/>
              <a:t>8</a:t>
            </a:fld>
            <a:endParaRPr lang="en-US"/>
          </a:p>
        </p:txBody>
      </p:sp>
    </p:spTree>
    <p:extLst>
      <p:ext uri="{BB962C8B-B14F-4D97-AF65-F5344CB8AC3E}">
        <p14:creationId xmlns:p14="http://schemas.microsoft.com/office/powerpoint/2010/main" val="316541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smart city is equipped with numerous solar power panels that generate electricity by harnessing the power of the sun. These panels are located on rooftops, car parks, and other areas with high exposure to sunlight.</a:t>
            </a:r>
          </a:p>
        </p:txBody>
      </p:sp>
      <p:sp>
        <p:nvSpPr>
          <p:cNvPr id="4" name="Slide Number Placeholder 3"/>
          <p:cNvSpPr>
            <a:spLocks noGrp="1"/>
          </p:cNvSpPr>
          <p:nvPr>
            <p:ph type="sldNum" sz="quarter" idx="5"/>
          </p:nvPr>
        </p:nvSpPr>
        <p:spPr/>
        <p:txBody>
          <a:bodyPr/>
          <a:lstStyle/>
          <a:p>
            <a:fld id="{C14A1B45-4AA9-4E36-BE8C-C0E7BAB0A4F5}" type="slidenum">
              <a:rPr lang="en-US" smtClean="0"/>
              <a:t>9</a:t>
            </a:fld>
            <a:endParaRPr lang="en-US"/>
          </a:p>
        </p:txBody>
      </p:sp>
    </p:spTree>
    <p:extLst>
      <p:ext uri="{BB962C8B-B14F-4D97-AF65-F5344CB8AC3E}">
        <p14:creationId xmlns:p14="http://schemas.microsoft.com/office/powerpoint/2010/main" val="28647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2/17/2025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37485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2/17/2025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99950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2/17/2025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87269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2/17/2025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79254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2/17/2025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16861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2/17/2025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53437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2/17/2025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70164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2/17/2025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5052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2/17/2025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62026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2/17/2025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23767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2/17/2025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197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2/17/2025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2105972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descr="Abstract chaotic city background">
            <a:extLst>
              <a:ext uri="{FF2B5EF4-FFF2-40B4-BE49-F238E27FC236}">
                <a16:creationId xmlns:a16="http://schemas.microsoft.com/office/drawing/2014/main" id="{E0ED4551-3802-4A17-AEEB-53ED2F2DAE95}"/>
              </a:ext>
            </a:extLst>
          </p:cNvPr>
          <p:cNvPicPr>
            <a:picLocks noChangeAspect="1"/>
          </p:cNvPicPr>
          <p:nvPr/>
        </p:nvPicPr>
        <p:blipFill>
          <a:blip r:embed="rId3"/>
          <a:srcRect t="23391" r="909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76A10D8F-D463-70E5-239B-17AD65E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5D5535F-0144-9B44-E969-FC31A5917513}"/>
              </a:ext>
            </a:extLst>
          </p:cNvPr>
          <p:cNvSpPr>
            <a:spLocks noGrp="1"/>
          </p:cNvSpPr>
          <p:nvPr>
            <p:ph type="ctrTitle"/>
          </p:nvPr>
        </p:nvSpPr>
        <p:spPr>
          <a:xfrm>
            <a:off x="286506" y="603315"/>
            <a:ext cx="5649211" cy="3685731"/>
          </a:xfrm>
        </p:spPr>
        <p:txBody>
          <a:bodyPr anchor="t">
            <a:normAutofit/>
          </a:bodyPr>
          <a:lstStyle/>
          <a:p>
            <a:pPr algn="l"/>
            <a:r>
              <a:rPr lang="en-US" sz="5600"/>
              <a:t>Smart City with Sustainable Climate Technologies</a:t>
            </a:r>
          </a:p>
        </p:txBody>
      </p:sp>
      <p:sp>
        <p:nvSpPr>
          <p:cNvPr id="3" name="Subtitle 2">
            <a:extLst>
              <a:ext uri="{FF2B5EF4-FFF2-40B4-BE49-F238E27FC236}">
                <a16:creationId xmlns:a16="http://schemas.microsoft.com/office/drawing/2014/main" id="{3E1D9BCC-A16F-285A-39A7-4C84F94CCAB8}"/>
              </a:ext>
            </a:extLst>
          </p:cNvPr>
          <p:cNvSpPr>
            <a:spLocks noGrp="1"/>
          </p:cNvSpPr>
          <p:nvPr>
            <p:ph type="subTitle" idx="1"/>
          </p:nvPr>
        </p:nvSpPr>
        <p:spPr>
          <a:xfrm>
            <a:off x="286507" y="4437176"/>
            <a:ext cx="4007587" cy="1290807"/>
          </a:xfrm>
        </p:spPr>
        <p:txBody>
          <a:bodyPr anchor="ctr">
            <a:normAutofit/>
          </a:bodyPr>
          <a:lstStyle/>
          <a:p>
            <a:pPr algn="l"/>
            <a:r>
              <a:rPr lang="en-US" sz="2200"/>
              <a:t>Innovative solutions for urban sustainability and safety</a:t>
            </a:r>
          </a:p>
        </p:txBody>
      </p:sp>
    </p:spTree>
    <p:extLst>
      <p:ext uri="{BB962C8B-B14F-4D97-AF65-F5344CB8AC3E}">
        <p14:creationId xmlns:p14="http://schemas.microsoft.com/office/powerpoint/2010/main" val="150025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amma winds turbine in Lamma Island, Hong Kong.">
            <a:extLst>
              <a:ext uri="{FF2B5EF4-FFF2-40B4-BE49-F238E27FC236}">
                <a16:creationId xmlns:a16="http://schemas.microsoft.com/office/drawing/2014/main" id="{51E70EDE-A7D7-4B35-A711-35797389F5CC}"/>
              </a:ext>
            </a:extLst>
          </p:cNvPr>
          <p:cNvPicPr>
            <a:picLocks noGrp="1" noChangeAspect="1"/>
          </p:cNvPicPr>
          <p:nvPr>
            <p:ph sz="half" idx="1"/>
          </p:nvPr>
        </p:nvPicPr>
        <p:blipFill>
          <a:blip r:embed="rId3"/>
          <a:srcRect l="27526" r="24681" b="-1"/>
          <a:stretch/>
        </p:blipFill>
        <p:spPr>
          <a:xfrm>
            <a:off x="20" y="10"/>
            <a:ext cx="4910308" cy="6857990"/>
          </a:xfrm>
          <a:prstGeom prst="rect">
            <a:avLst/>
          </a:prstGeom>
        </p:spPr>
      </p:pic>
      <p:sp>
        <p:nvSpPr>
          <p:cNvPr id="2" name="Title 1">
            <a:extLst>
              <a:ext uri="{FF2B5EF4-FFF2-40B4-BE49-F238E27FC236}">
                <a16:creationId xmlns:a16="http://schemas.microsoft.com/office/drawing/2014/main" id="{7A4B4A15-0205-D41C-D8DB-CA9297C7BD8D}"/>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Wind Turbines</a:t>
            </a:r>
          </a:p>
        </p:txBody>
      </p:sp>
      <p:sp>
        <p:nvSpPr>
          <p:cNvPr id="4" name="Content Placeholder 3">
            <a:extLst>
              <a:ext uri="{FF2B5EF4-FFF2-40B4-BE49-F238E27FC236}">
                <a16:creationId xmlns:a16="http://schemas.microsoft.com/office/drawing/2014/main" id="{9B4622AA-9C1A-D663-E8DA-71E0B23004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Electricity Generation</a:t>
            </a:r>
          </a:p>
          <a:p>
            <a:pPr marL="0" lvl="1" indent="0">
              <a:buNone/>
            </a:pPr>
            <a:r>
              <a:rPr lang="en-US" sz="1400"/>
              <a:t>Wind turbines harness the power of the wind to generate clean electricity for smart cities.</a:t>
            </a:r>
          </a:p>
          <a:p>
            <a:pPr marL="0" indent="0">
              <a:spcBef>
                <a:spcPts val="2500"/>
              </a:spcBef>
              <a:buNone/>
            </a:pPr>
            <a:r>
              <a:rPr lang="en-US" sz="1400" b="1"/>
              <a:t>Ideal Locations</a:t>
            </a:r>
          </a:p>
          <a:p>
            <a:pPr marL="0" lvl="1" indent="0">
              <a:buNone/>
            </a:pPr>
            <a:r>
              <a:rPr lang="en-US" sz="1400"/>
              <a:t>These turbines are strategically placed in areas with high wind speeds, such as coastal regions and hilltops.</a:t>
            </a:r>
          </a:p>
          <a:p>
            <a:pPr marL="0" indent="0">
              <a:spcBef>
                <a:spcPts val="2500"/>
              </a:spcBef>
              <a:buNone/>
            </a:pPr>
            <a:r>
              <a:rPr lang="en-US" sz="1400" b="1"/>
              <a:t>Sustainable Smart Cities</a:t>
            </a:r>
          </a:p>
          <a:p>
            <a:pPr marL="0" lvl="1" indent="0">
              <a:buNone/>
            </a:pPr>
            <a:r>
              <a:rPr lang="en-US" sz="1400"/>
              <a:t>Wind energy contributes to the sustainability goals of smart cities, promoting cleaner and efficient energy solutions.</a:t>
            </a:r>
          </a:p>
        </p:txBody>
      </p:sp>
    </p:spTree>
    <p:extLst>
      <p:ext uri="{BB962C8B-B14F-4D97-AF65-F5344CB8AC3E}">
        <p14:creationId xmlns:p14="http://schemas.microsoft.com/office/powerpoint/2010/main" val="243723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eautiful waterfall in winter.">
            <a:extLst>
              <a:ext uri="{FF2B5EF4-FFF2-40B4-BE49-F238E27FC236}">
                <a16:creationId xmlns:a16="http://schemas.microsoft.com/office/drawing/2014/main" id="{CA5EB6ED-85C4-4B1A-91E7-16AA13CC88C4}"/>
              </a:ext>
            </a:extLst>
          </p:cNvPr>
          <p:cNvPicPr>
            <a:picLocks noGrp="1" noChangeAspect="1"/>
          </p:cNvPicPr>
          <p:nvPr>
            <p:ph sz="half" idx="1"/>
          </p:nvPr>
        </p:nvPicPr>
        <p:blipFill>
          <a:blip r:embed="rId3"/>
          <a:srcRect l="26662" r="20338"/>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3BA8C636-2EA1-2C72-D459-5271CD8FB782}"/>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Hydropower Energy Generators</a:t>
            </a:r>
          </a:p>
        </p:txBody>
      </p:sp>
      <p:sp>
        <p:nvSpPr>
          <p:cNvPr id="4" name="Content Placeholder 3">
            <a:extLst>
              <a:ext uri="{FF2B5EF4-FFF2-40B4-BE49-F238E27FC236}">
                <a16:creationId xmlns:a16="http://schemas.microsoft.com/office/drawing/2014/main" id="{59E66DA7-8599-4AC8-35C0-9D03DEAD188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en-US" sz="1400" b="1"/>
              <a:t>Harnessing Water Power</a:t>
            </a:r>
          </a:p>
          <a:p>
            <a:pPr marL="0" lvl="1" indent="0">
              <a:buNone/>
            </a:pPr>
            <a:r>
              <a:rPr lang="en-US" sz="1400"/>
              <a:t>Hydropower energy generators harness the kinetic energy of flowing water to produce electricity efficiently.</a:t>
            </a:r>
          </a:p>
          <a:p>
            <a:pPr marL="0" indent="0">
              <a:spcBef>
                <a:spcPts val="2500"/>
              </a:spcBef>
              <a:buNone/>
            </a:pPr>
            <a:r>
              <a:rPr lang="en-US" sz="1400" b="1"/>
              <a:t>Smart City Integration</a:t>
            </a:r>
          </a:p>
          <a:p>
            <a:pPr marL="0" lvl="1" indent="0">
              <a:buNone/>
            </a:pPr>
            <a:r>
              <a:rPr lang="en-US" sz="1400"/>
              <a:t>The integration of hydropower generators in smart cities supports sustainable energy solutions and reduces reliance on fossil fuels.</a:t>
            </a:r>
          </a:p>
          <a:p>
            <a:pPr marL="0" indent="0">
              <a:spcBef>
                <a:spcPts val="2500"/>
              </a:spcBef>
              <a:buNone/>
            </a:pPr>
            <a:r>
              <a:rPr lang="en-US" sz="1400" b="1"/>
              <a:t>Location of Generators</a:t>
            </a:r>
          </a:p>
          <a:p>
            <a:pPr marL="0" lvl="1" indent="0">
              <a:buNone/>
            </a:pPr>
            <a:r>
              <a:rPr lang="en-US" sz="1400"/>
              <a:t>These generators are strategically placed in rivers and bodies of water with strong currents for optimal energy production.</a:t>
            </a:r>
          </a:p>
        </p:txBody>
      </p:sp>
    </p:spTree>
    <p:extLst>
      <p:ext uri="{BB962C8B-B14F-4D97-AF65-F5344CB8AC3E}">
        <p14:creationId xmlns:p14="http://schemas.microsoft.com/office/powerpoint/2010/main" val="1684412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mputer futuristic digital software hud interface with the system controlling the android robot, as well as the control of the functions of movement, speech and thinking, and the system controlling the android robot has a speech recognition function that can recognize speech from both one and many alternatives.">
            <a:extLst>
              <a:ext uri="{FF2B5EF4-FFF2-40B4-BE49-F238E27FC236}">
                <a16:creationId xmlns:a16="http://schemas.microsoft.com/office/drawing/2014/main" id="{A7F6E936-AB83-475F-B272-602DCEEB5C4D}"/>
              </a:ext>
            </a:extLst>
          </p:cNvPr>
          <p:cNvPicPr>
            <a:picLocks noGrp="1" noChangeAspect="1"/>
          </p:cNvPicPr>
          <p:nvPr>
            <p:ph sz="half" idx="1"/>
          </p:nvPr>
        </p:nvPicPr>
        <p:blipFill>
          <a:blip r:embed="rId3"/>
          <a:srcRect l="49463" r="10262"/>
          <a:stretch/>
        </p:blipFill>
        <p:spPr>
          <a:xfrm>
            <a:off x="20" y="10"/>
            <a:ext cx="4910308" cy="6857990"/>
          </a:xfrm>
          <a:prstGeom prst="rect">
            <a:avLst/>
          </a:prstGeom>
        </p:spPr>
      </p:pic>
      <p:sp>
        <p:nvSpPr>
          <p:cNvPr id="2" name="Title 1">
            <a:extLst>
              <a:ext uri="{FF2B5EF4-FFF2-40B4-BE49-F238E27FC236}">
                <a16:creationId xmlns:a16="http://schemas.microsoft.com/office/drawing/2014/main" id="{67857EBB-8B9C-FB8C-4316-079EFE517730}"/>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Smart Fire Emergency Response</a:t>
            </a:r>
          </a:p>
        </p:txBody>
      </p:sp>
      <p:sp>
        <p:nvSpPr>
          <p:cNvPr id="4" name="Content Placeholder 3">
            <a:extLst>
              <a:ext uri="{FF2B5EF4-FFF2-40B4-BE49-F238E27FC236}">
                <a16:creationId xmlns:a16="http://schemas.microsoft.com/office/drawing/2014/main" id="{E097A080-6426-221F-6BC4-02AEF6A857C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Fire Emergency Drones</a:t>
            </a:r>
          </a:p>
          <a:p>
            <a:pPr marL="0" lvl="1" indent="0">
              <a:buNone/>
            </a:pPr>
            <a:r>
              <a:rPr lang="en-US" sz="1400"/>
              <a:t>Fire emergency drones are deployed to quickly assess the situation and provide real-time data to responders, enhancing situational awareness.</a:t>
            </a:r>
          </a:p>
          <a:p>
            <a:pPr marL="0" indent="0">
              <a:spcBef>
                <a:spcPts val="2500"/>
              </a:spcBef>
              <a:buNone/>
            </a:pPr>
            <a:r>
              <a:rPr lang="en-US" sz="1400" b="1"/>
              <a:t>Real-Time Analytics</a:t>
            </a:r>
          </a:p>
          <a:p>
            <a:pPr marL="0" lvl="1" indent="0">
              <a:buNone/>
            </a:pPr>
            <a:r>
              <a:rPr lang="en-US" sz="1400"/>
              <a:t>Real-time analytics enable rapid data processing and decision-making, allowing for quicker response times to fire emergencies.</a:t>
            </a:r>
          </a:p>
          <a:p>
            <a:pPr marL="0" indent="0">
              <a:spcBef>
                <a:spcPts val="2500"/>
              </a:spcBef>
              <a:buNone/>
            </a:pPr>
            <a:r>
              <a:rPr lang="en-US" sz="1400" b="1"/>
              <a:t>Integrated Emergency Systems</a:t>
            </a:r>
          </a:p>
          <a:p>
            <a:pPr marL="0" lvl="1" indent="0">
              <a:buNone/>
            </a:pPr>
            <a:r>
              <a:rPr lang="en-US" sz="1400"/>
              <a:t>These smart systems integrate various technologies to improve communication and coordination among emergency responders during a fire outbreak.</a:t>
            </a:r>
          </a:p>
        </p:txBody>
      </p:sp>
    </p:spTree>
    <p:extLst>
      <p:ext uri="{BB962C8B-B14F-4D97-AF65-F5344CB8AC3E}">
        <p14:creationId xmlns:p14="http://schemas.microsoft.com/office/powerpoint/2010/main" val="29861165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rone carrying a parcel among modern buildings">
            <a:extLst>
              <a:ext uri="{FF2B5EF4-FFF2-40B4-BE49-F238E27FC236}">
                <a16:creationId xmlns:a16="http://schemas.microsoft.com/office/drawing/2014/main" id="{7DBD052F-067F-4D7E-B130-6AA544264E0B}"/>
              </a:ext>
            </a:extLst>
          </p:cNvPr>
          <p:cNvPicPr>
            <a:picLocks noGrp="1" noChangeAspect="1"/>
          </p:cNvPicPr>
          <p:nvPr>
            <p:ph sz="half" idx="1"/>
          </p:nvPr>
        </p:nvPicPr>
        <p:blipFill>
          <a:blip r:embed="rId3"/>
          <a:srcRect l="1841" r="50365" b="-1"/>
          <a:stretch/>
        </p:blipFill>
        <p:spPr>
          <a:xfrm>
            <a:off x="20" y="10"/>
            <a:ext cx="4910308" cy="6857990"/>
          </a:xfrm>
          <a:prstGeom prst="rect">
            <a:avLst/>
          </a:prstGeom>
        </p:spPr>
      </p:pic>
      <p:sp>
        <p:nvSpPr>
          <p:cNvPr id="2" name="Title 1">
            <a:extLst>
              <a:ext uri="{FF2B5EF4-FFF2-40B4-BE49-F238E27FC236}">
                <a16:creationId xmlns:a16="http://schemas.microsoft.com/office/drawing/2014/main" id="{977BB63D-2801-9DEA-FE57-D39D31144573}"/>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Fire Emergency Drones</a:t>
            </a:r>
          </a:p>
        </p:txBody>
      </p:sp>
      <p:sp>
        <p:nvSpPr>
          <p:cNvPr id="4" name="Content Placeholder 3">
            <a:extLst>
              <a:ext uri="{FF2B5EF4-FFF2-40B4-BE49-F238E27FC236}">
                <a16:creationId xmlns:a16="http://schemas.microsoft.com/office/drawing/2014/main" id="{509D7286-A1C5-E539-2719-0ED857BEECB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Fire Detection Technology</a:t>
            </a:r>
          </a:p>
          <a:p>
            <a:pPr marL="0" lvl="1" indent="0">
              <a:buNone/>
            </a:pPr>
            <a:r>
              <a:rPr lang="en-US" sz="1400"/>
              <a:t>Fire emergency drones are equipped with advanced thermal sensors for rapid fire detection, enhancing the safety of smart cities.</a:t>
            </a:r>
          </a:p>
          <a:p>
            <a:pPr marL="0" indent="0">
              <a:spcBef>
                <a:spcPts val="2500"/>
              </a:spcBef>
              <a:buNone/>
            </a:pPr>
            <a:r>
              <a:rPr lang="en-US" sz="1400" b="1"/>
              <a:t>Real-time Analytics</a:t>
            </a:r>
          </a:p>
          <a:p>
            <a:pPr marL="0" lvl="1" indent="0">
              <a:buNone/>
            </a:pPr>
            <a:r>
              <a:rPr lang="en-US" sz="1400"/>
              <a:t>These drones utilize real-time analytics to assess fire situations and coordinate effective responses effectively.</a:t>
            </a:r>
          </a:p>
          <a:p>
            <a:pPr marL="0" indent="0">
              <a:spcBef>
                <a:spcPts val="2500"/>
              </a:spcBef>
              <a:buNone/>
            </a:pPr>
            <a:r>
              <a:rPr lang="en-US" sz="1400" b="1"/>
              <a:t>Fire Extinguishing Capabilities</a:t>
            </a:r>
          </a:p>
          <a:p>
            <a:pPr marL="0" lvl="1" indent="0">
              <a:buNone/>
            </a:pPr>
            <a:r>
              <a:rPr lang="en-US" sz="1400"/>
              <a:t>Equipped with fire extinguishing technology, these drones can quickly suppress fires, preventing them from spreading.</a:t>
            </a:r>
          </a:p>
        </p:txBody>
      </p:sp>
    </p:spTree>
    <p:extLst>
      <p:ext uri="{BB962C8B-B14F-4D97-AF65-F5344CB8AC3E}">
        <p14:creationId xmlns:p14="http://schemas.microsoft.com/office/powerpoint/2010/main" val="1491239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4D2207-AA67-DAD1-D42E-7A07328CA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38B92336-F91B-3054-4BD1-7A51A3270DE7}"/>
              </a:ext>
            </a:extLst>
          </p:cNvPr>
          <p:cNvSpPr>
            <a:spLocks noGrp="1"/>
          </p:cNvSpPr>
          <p:nvPr>
            <p:ph type="title"/>
          </p:nvPr>
        </p:nvSpPr>
        <p:spPr>
          <a:xfrm>
            <a:off x="614681" y="548639"/>
            <a:ext cx="3657600" cy="1294379"/>
          </a:xfrm>
        </p:spPr>
        <p:txBody>
          <a:bodyPr anchor="t">
            <a:normAutofit/>
          </a:bodyPr>
          <a:lstStyle/>
          <a:p>
            <a:r>
              <a:rPr lang="en-US"/>
              <a:t>Features and Capabilities</a:t>
            </a:r>
          </a:p>
        </p:txBody>
      </p:sp>
      <p:graphicFrame>
        <p:nvGraphicFramePr>
          <p:cNvPr id="4" name="Content Placeholder 4">
            <a:extLst>
              <a:ext uri="{FF2B5EF4-FFF2-40B4-BE49-F238E27FC236}">
                <a16:creationId xmlns:a16="http://schemas.microsoft.com/office/drawing/2014/main" id="{BDB5CAB8-4CA2-4AD3-AE59-F70B0CF02C1E}"/>
              </a:ext>
            </a:extLst>
          </p:cNvPr>
          <p:cNvGraphicFramePr>
            <a:graphicFrameLocks noGrp="1"/>
          </p:cNvGraphicFramePr>
          <p:nvPr>
            <p:ph idx="1"/>
            <p:extLst>
              <p:ext uri="{D42A27DB-BD31-4B8C-83A1-F6EECF244321}">
                <p14:modId xmlns:p14="http://schemas.microsoft.com/office/powerpoint/2010/main" val="384932566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015885" y="548638"/>
          <a:ext cx="6561437" cy="576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0851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ed fire alarm on white wall.">
            <a:extLst>
              <a:ext uri="{FF2B5EF4-FFF2-40B4-BE49-F238E27FC236}">
                <a16:creationId xmlns:a16="http://schemas.microsoft.com/office/drawing/2014/main" id="{10DB7C7F-E0F3-4A52-BE88-757032880211}"/>
              </a:ext>
            </a:extLst>
          </p:cNvPr>
          <p:cNvPicPr>
            <a:picLocks noGrp="1" noChangeAspect="1"/>
          </p:cNvPicPr>
          <p:nvPr>
            <p:ph sz="half" idx="1"/>
          </p:nvPr>
        </p:nvPicPr>
        <p:blipFill>
          <a:blip r:embed="rId3"/>
          <a:srcRect l="41670" r="10536" b="-1"/>
          <a:stretch/>
        </p:blipFill>
        <p:spPr>
          <a:xfrm>
            <a:off x="20" y="10"/>
            <a:ext cx="4910308" cy="6857990"/>
          </a:xfrm>
          <a:prstGeom prst="rect">
            <a:avLst/>
          </a:prstGeom>
        </p:spPr>
      </p:pic>
      <p:sp>
        <p:nvSpPr>
          <p:cNvPr id="2" name="Title 1">
            <a:extLst>
              <a:ext uri="{FF2B5EF4-FFF2-40B4-BE49-F238E27FC236}">
                <a16:creationId xmlns:a16="http://schemas.microsoft.com/office/drawing/2014/main" id="{B295B62E-E83B-AE8C-162F-10DE43685CED}"/>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Real-time Analytics and Surveillance</a:t>
            </a:r>
          </a:p>
        </p:txBody>
      </p:sp>
      <p:sp>
        <p:nvSpPr>
          <p:cNvPr id="4" name="Content Placeholder 3">
            <a:extLst>
              <a:ext uri="{FF2B5EF4-FFF2-40B4-BE49-F238E27FC236}">
                <a16:creationId xmlns:a16="http://schemas.microsoft.com/office/drawing/2014/main" id="{D19A589A-8611-DDA2-1DB0-F2A2FB7133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Quick Fire Detection</a:t>
            </a:r>
          </a:p>
          <a:p>
            <a:pPr marL="0" lvl="1" indent="0">
              <a:buNone/>
            </a:pPr>
            <a:r>
              <a:rPr lang="en-US" sz="1400"/>
              <a:t>The system employs various sensors to rapidly detect fires in their early stages, enhancing safety.</a:t>
            </a:r>
          </a:p>
          <a:p>
            <a:pPr marL="0" indent="0">
              <a:spcBef>
                <a:spcPts val="2500"/>
              </a:spcBef>
              <a:buNone/>
            </a:pPr>
            <a:r>
              <a:rPr lang="en-US" sz="1400" b="1"/>
              <a:t>Real-time Data Analysis</a:t>
            </a:r>
          </a:p>
          <a:p>
            <a:pPr marL="0" lvl="1" indent="0">
              <a:buNone/>
            </a:pPr>
            <a:r>
              <a:rPr lang="en-US" sz="1400"/>
              <a:t>Data collected from sensors is analyzed in real-time, allowing for swift decision-making during emergencies.</a:t>
            </a:r>
          </a:p>
          <a:p>
            <a:pPr marL="0" indent="0">
              <a:spcBef>
                <a:spcPts val="2500"/>
              </a:spcBef>
              <a:buNone/>
            </a:pPr>
            <a:r>
              <a:rPr lang="en-US" sz="1400" b="1"/>
              <a:t>Optimized Emergency Response</a:t>
            </a:r>
          </a:p>
          <a:p>
            <a:pPr marL="0" lvl="1" indent="0">
              <a:buNone/>
            </a:pPr>
            <a:r>
              <a:rPr lang="en-US" sz="1400"/>
              <a:t>The system optimizes the fire response process by integrating analytics for effective fire extinguishing measures.</a:t>
            </a:r>
          </a:p>
        </p:txBody>
      </p:sp>
    </p:spTree>
    <p:extLst>
      <p:ext uri="{BB962C8B-B14F-4D97-AF65-F5344CB8AC3E}">
        <p14:creationId xmlns:p14="http://schemas.microsoft.com/office/powerpoint/2010/main" val="2362891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6E527C-99E2-E9D5-489A-7783C886A8D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B5BAB3-9DB6-08D8-AEC8-97CB4D638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FA5E2-2997-548D-FC5C-6193DAA0C378}"/>
              </a:ext>
            </a:extLst>
          </p:cNvPr>
          <p:cNvSpPr>
            <a:spLocks noGrp="1"/>
          </p:cNvSpPr>
          <p:nvPr>
            <p:ph type="title"/>
          </p:nvPr>
        </p:nvSpPr>
        <p:spPr>
          <a:xfrm>
            <a:off x="5917616" y="544511"/>
            <a:ext cx="5916168" cy="1527048"/>
          </a:xfrm>
        </p:spPr>
        <p:txBody>
          <a:bodyPr vert="horz" lIns="91440" tIns="45720" rIns="91440" bIns="45720" rtlCol="0" anchor="b">
            <a:normAutofit/>
          </a:bodyPr>
          <a:lstStyle/>
          <a:p>
            <a:r>
              <a:rPr lang="en-US" b="1" kern="1200" dirty="0">
                <a:solidFill>
                  <a:schemeClr val="tx1"/>
                </a:solidFill>
                <a:latin typeface="+mj-lt"/>
                <a:ea typeface="+mj-ea"/>
                <a:cs typeface="+mj-cs"/>
              </a:rPr>
              <a:t>Hum</a:t>
            </a:r>
            <a:r>
              <a:rPr lang="en-US" dirty="0"/>
              <a:t>idity detection sensors</a:t>
            </a:r>
            <a:endParaRPr lang="en-US" b="1"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F0227969-79B1-1040-8EA2-E0D70A49BFA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17616" y="2155289"/>
            <a:ext cx="5916168" cy="2790337"/>
          </a:xfrm>
        </p:spPr>
        <p:txBody>
          <a:bodyPr>
            <a:normAutofit/>
          </a:bodyPr>
          <a:lstStyle/>
          <a:p>
            <a:pPr marL="0" lvl="1" indent="0">
              <a:buNone/>
            </a:pPr>
            <a:r>
              <a:rPr lang="en-US" sz="1400" b="1" dirty="0"/>
              <a:t>Humidity detectors</a:t>
            </a:r>
          </a:p>
          <a:p>
            <a:pPr marL="0" lvl="1" indent="0">
              <a:buNone/>
            </a:pPr>
            <a:r>
              <a:rPr lang="en-US" sz="1400" dirty="0"/>
              <a:t>This system detects the amount of humidity in the air and outputs it so we can optimize multiple sectors of our city.</a:t>
            </a:r>
          </a:p>
          <a:p>
            <a:pPr marL="0" indent="0">
              <a:spcBef>
                <a:spcPts val="2500"/>
              </a:spcBef>
              <a:buNone/>
            </a:pPr>
            <a:r>
              <a:rPr lang="en-US" sz="1400" b="1" dirty="0"/>
              <a:t>Agriculture</a:t>
            </a:r>
          </a:p>
          <a:p>
            <a:pPr marL="0" indent="0">
              <a:spcBef>
                <a:spcPts val="2500"/>
              </a:spcBef>
              <a:buNone/>
            </a:pPr>
            <a:r>
              <a:rPr lang="en-US" sz="1400" dirty="0"/>
              <a:t>These humidity sensors help waste less resources in agriculture in our smart city. They detect the amount of humidity so we can know which plants to farm and which not to farm</a:t>
            </a:r>
          </a:p>
        </p:txBody>
      </p:sp>
      <p:sp>
        <p:nvSpPr>
          <p:cNvPr id="6" name="Content Placeholder 5">
            <a:extLst>
              <a:ext uri="{FF2B5EF4-FFF2-40B4-BE49-F238E27FC236}">
                <a16:creationId xmlns:a16="http://schemas.microsoft.com/office/drawing/2014/main" id="{22C03FAC-61EB-E9A5-871A-73648E0D5BCB}"/>
              </a:ext>
            </a:extLst>
          </p:cNvPr>
          <p:cNvSpPr>
            <a:spLocks noGrp="1"/>
          </p:cNvSpPr>
          <p:nvPr>
            <p:ph sz="half" idx="1"/>
          </p:nvPr>
        </p:nvSpPr>
        <p:spPr/>
        <p:txBody>
          <a:bodyPr/>
          <a:lstStyle/>
          <a:p>
            <a:endParaRPr lang="en-US"/>
          </a:p>
        </p:txBody>
      </p:sp>
      <p:pic>
        <p:nvPicPr>
          <p:cNvPr id="8" name="Picture 7">
            <a:extLst>
              <a:ext uri="{FF2B5EF4-FFF2-40B4-BE49-F238E27FC236}">
                <a16:creationId xmlns:a16="http://schemas.microsoft.com/office/drawing/2014/main" id="{B6B3CA34-71A4-90D9-7B31-7F4EBA6C0513}"/>
              </a:ext>
            </a:extLst>
          </p:cNvPr>
          <p:cNvPicPr>
            <a:picLocks noChangeAspect="1"/>
          </p:cNvPicPr>
          <p:nvPr/>
        </p:nvPicPr>
        <p:blipFill>
          <a:blip r:embed="rId3"/>
          <a:stretch>
            <a:fillRect/>
          </a:stretch>
        </p:blipFill>
        <p:spPr>
          <a:xfrm>
            <a:off x="612648" y="1825625"/>
            <a:ext cx="5304968" cy="4351338"/>
          </a:xfrm>
          <a:prstGeom prst="rect">
            <a:avLst/>
          </a:prstGeom>
        </p:spPr>
      </p:pic>
    </p:spTree>
    <p:extLst>
      <p:ext uri="{BB962C8B-B14F-4D97-AF65-F5344CB8AC3E}">
        <p14:creationId xmlns:p14="http://schemas.microsoft.com/office/powerpoint/2010/main" val="2191948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1E0C-1F03-1228-2E42-96C44096CEB7}"/>
              </a:ext>
            </a:extLst>
          </p:cNvPr>
          <p:cNvSpPr>
            <a:spLocks noGrp="1"/>
          </p:cNvSpPr>
          <p:nvPr>
            <p:ph type="title"/>
          </p:nvPr>
        </p:nvSpPr>
        <p:spPr>
          <a:xfrm>
            <a:off x="612648" y="420303"/>
            <a:ext cx="10653578" cy="1132258"/>
          </a:xfrm>
        </p:spPr>
        <p:txBody>
          <a:bodyPr/>
          <a:lstStyle/>
          <a:p>
            <a:r>
              <a:rPr lang="en-US" dirty="0"/>
              <a:t>Disaster Navigator</a:t>
            </a:r>
          </a:p>
        </p:txBody>
      </p:sp>
      <p:sp>
        <p:nvSpPr>
          <p:cNvPr id="3" name="TextBox 2">
            <a:extLst>
              <a:ext uri="{FF2B5EF4-FFF2-40B4-BE49-F238E27FC236}">
                <a16:creationId xmlns:a16="http://schemas.microsoft.com/office/drawing/2014/main" id="{2B74E8BA-38CE-1334-A33B-D0D5A66EE1E8}"/>
              </a:ext>
            </a:extLst>
          </p:cNvPr>
          <p:cNvSpPr txBox="1"/>
          <p:nvPr/>
        </p:nvSpPr>
        <p:spPr>
          <a:xfrm>
            <a:off x="612648" y="1552561"/>
            <a:ext cx="6317541" cy="5262979"/>
          </a:xfrm>
          <a:prstGeom prst="rect">
            <a:avLst/>
          </a:prstGeom>
          <a:noFill/>
        </p:spPr>
        <p:txBody>
          <a:bodyPr wrap="square" rtlCol="0">
            <a:spAutoFit/>
          </a:bodyPr>
          <a:lstStyle/>
          <a:p>
            <a:r>
              <a:rPr lang="en-US" sz="2800" dirty="0"/>
              <a:t>We innovated cutting edge technologies to help improve our smart city experience by the help of our colleagues, one amongst such technologies, is a disaster navigator designed to maneuver around obstacles to help save civilian lives. Equipped with an IR sensor, with cutting edge supersonic detection abilities it detects obstacles and makes precise calculations to navigate around such obstacles. </a:t>
            </a:r>
          </a:p>
        </p:txBody>
      </p:sp>
      <p:pic>
        <p:nvPicPr>
          <p:cNvPr id="5" name="Picture 4" descr="A hand holding a toy&#10;&#10;AI-generated content may be incorrect.">
            <a:extLst>
              <a:ext uri="{FF2B5EF4-FFF2-40B4-BE49-F238E27FC236}">
                <a16:creationId xmlns:a16="http://schemas.microsoft.com/office/drawing/2014/main" id="{F91BFD0D-90AB-2E62-C83D-DFFF2CD48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56270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1D7FF-B5C9-049F-BD1C-29F6A331C49C}"/>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b="1" kern="1200" dirty="0">
                <a:solidFill>
                  <a:schemeClr val="tx1"/>
                </a:solidFill>
                <a:latin typeface="+mj-lt"/>
                <a:ea typeface="+mj-ea"/>
                <a:cs typeface="+mj-cs"/>
              </a:rPr>
              <a:t>Conclusion</a:t>
            </a:r>
          </a:p>
        </p:txBody>
      </p:sp>
      <p:sp>
        <p:nvSpPr>
          <p:cNvPr id="4" name="Content Placeholder 3">
            <a:extLst>
              <a:ext uri="{FF2B5EF4-FFF2-40B4-BE49-F238E27FC236}">
                <a16:creationId xmlns:a16="http://schemas.microsoft.com/office/drawing/2014/main" id="{1084EBDB-7465-E03D-319A-1E3D73ADF55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441273"/>
            <a:ext cx="5385816" cy="3817942"/>
          </a:xfrm>
        </p:spPr>
        <p:txBody>
          <a:bodyPr>
            <a:normAutofit/>
          </a:bodyPr>
          <a:lstStyle/>
          <a:p>
            <a:pPr marL="0" indent="0">
              <a:spcBef>
                <a:spcPts val="2500"/>
              </a:spcBef>
              <a:buNone/>
            </a:pPr>
            <a:r>
              <a:rPr lang="en-US" sz="1400" b="1" dirty="0"/>
              <a:t>Model for Sustainable Cities</a:t>
            </a:r>
          </a:p>
          <a:p>
            <a:pPr marL="0" lvl="1" indent="0">
              <a:buNone/>
            </a:pPr>
            <a:r>
              <a:rPr lang="en-US" sz="1400" dirty="0"/>
              <a:t>The smart city serves as an exemplary model, demonstrating how urban areas can adopt sustainable technologies for a better future.</a:t>
            </a:r>
          </a:p>
          <a:p>
            <a:pPr marL="0" indent="0">
              <a:spcBef>
                <a:spcPts val="2500"/>
              </a:spcBef>
              <a:buNone/>
            </a:pPr>
            <a:r>
              <a:rPr lang="en-US" sz="1400" b="1" dirty="0"/>
              <a:t>Sustainable Energy Generation</a:t>
            </a:r>
          </a:p>
          <a:p>
            <a:pPr marL="0" lvl="1" indent="0">
              <a:buNone/>
            </a:pPr>
            <a:r>
              <a:rPr lang="en-US" sz="1400" dirty="0"/>
              <a:t>Implementing sustainable energy generation technologies significantly reduces the environmental impact of urban living.</a:t>
            </a:r>
          </a:p>
          <a:p>
            <a:pPr marL="0" indent="0">
              <a:spcBef>
                <a:spcPts val="2500"/>
              </a:spcBef>
              <a:buNone/>
            </a:pPr>
            <a:r>
              <a:rPr lang="en-US" sz="1400" b="1" dirty="0"/>
              <a:t>Smart Emergency Response</a:t>
            </a:r>
          </a:p>
          <a:p>
            <a:pPr marL="0" lvl="1" indent="0">
              <a:buNone/>
            </a:pPr>
            <a:r>
              <a:rPr lang="en-US" sz="1400" dirty="0"/>
              <a:t>A smart fire emergency response system enhances citizen safety and improves reaction times during emergencies.</a:t>
            </a:r>
          </a:p>
        </p:txBody>
      </p:sp>
      <p:pic>
        <p:nvPicPr>
          <p:cNvPr id="5" name="Content Placeholder 4" descr="Information communication technology">
            <a:extLst>
              <a:ext uri="{FF2B5EF4-FFF2-40B4-BE49-F238E27FC236}">
                <a16:creationId xmlns:a16="http://schemas.microsoft.com/office/drawing/2014/main" id="{D320CEA1-B724-4636-9DD7-62A405CF579B}"/>
              </a:ext>
            </a:extLst>
          </p:cNvPr>
          <p:cNvPicPr>
            <a:picLocks noGrp="1" noChangeAspect="1"/>
          </p:cNvPicPr>
          <p:nvPr>
            <p:ph sz="half" idx="1"/>
          </p:nvPr>
        </p:nvPicPr>
        <p:blipFill>
          <a:blip r:embed="rId3"/>
          <a:stretch>
            <a:fillRect/>
          </a:stretch>
        </p:blipFill>
        <p:spPr>
          <a:xfrm>
            <a:off x="614678" y="2441274"/>
            <a:ext cx="5173647" cy="3453409"/>
          </a:xfrm>
          <a:prstGeom prst="rect">
            <a:avLst/>
          </a:prstGeom>
        </p:spPr>
      </p:pic>
    </p:spTree>
    <p:extLst>
      <p:ext uri="{BB962C8B-B14F-4D97-AF65-F5344CB8AC3E}">
        <p14:creationId xmlns:p14="http://schemas.microsoft.com/office/powerpoint/2010/main" val="1459536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mart City">
            <a:extLst>
              <a:ext uri="{FF2B5EF4-FFF2-40B4-BE49-F238E27FC236}">
                <a16:creationId xmlns:a16="http://schemas.microsoft.com/office/drawing/2014/main" id="{88C8F757-3F98-40B0-8AB3-64682044201E}"/>
              </a:ext>
            </a:extLst>
          </p:cNvPr>
          <p:cNvPicPr>
            <a:picLocks noGrp="1" noChangeAspect="1"/>
          </p:cNvPicPr>
          <p:nvPr>
            <p:ph sz="half" idx="1"/>
          </p:nvPr>
        </p:nvPicPr>
        <p:blipFill>
          <a:blip r:embed="rId3"/>
          <a:srcRect l="24265" r="27942" b="-1"/>
          <a:stretch/>
        </p:blipFill>
        <p:spPr>
          <a:xfrm>
            <a:off x="20" y="10"/>
            <a:ext cx="4910308" cy="6857990"/>
          </a:xfrm>
          <a:prstGeom prst="rect">
            <a:avLst/>
          </a:prstGeom>
        </p:spPr>
      </p:pic>
      <p:sp>
        <p:nvSpPr>
          <p:cNvPr id="2" name="Title 1">
            <a:extLst>
              <a:ext uri="{FF2B5EF4-FFF2-40B4-BE49-F238E27FC236}">
                <a16:creationId xmlns:a16="http://schemas.microsoft.com/office/drawing/2014/main" id="{77F6A7CE-03ED-8BDE-243A-0B8D18073BE3}"/>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Presentation Overview</a:t>
            </a:r>
          </a:p>
        </p:txBody>
      </p:sp>
      <p:sp>
        <p:nvSpPr>
          <p:cNvPr id="4" name="Content Placeholder 3">
            <a:extLst>
              <a:ext uri="{FF2B5EF4-FFF2-40B4-BE49-F238E27FC236}">
                <a16:creationId xmlns:a16="http://schemas.microsoft.com/office/drawing/2014/main" id="{767F9506-068F-82CF-2ED5-02E90310833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dirty="0"/>
              <a:t>Impact of Climate Change</a:t>
            </a:r>
          </a:p>
          <a:p>
            <a:pPr marL="0" lvl="1" indent="0">
              <a:buNone/>
            </a:pPr>
            <a:r>
              <a:rPr lang="en-US" sz="1400" dirty="0"/>
              <a:t>We will explore how climate change affects urban areas and the importance of adapting smart city technologies to mitigate its impact.</a:t>
            </a:r>
          </a:p>
          <a:p>
            <a:pPr marL="0" indent="0">
              <a:spcBef>
                <a:spcPts val="2500"/>
              </a:spcBef>
              <a:buNone/>
            </a:pPr>
            <a:r>
              <a:rPr lang="en-US" sz="1400" b="1" dirty="0"/>
              <a:t>Sustainable Energy Technologies</a:t>
            </a:r>
          </a:p>
          <a:p>
            <a:pPr marL="0" lvl="1" indent="0">
              <a:buNone/>
            </a:pPr>
            <a:r>
              <a:rPr lang="en-US" sz="1400" dirty="0"/>
              <a:t>The presentation will cover various sustainable energy generation technologies, including solar, wind, and hydropower, that power smart cities.</a:t>
            </a:r>
          </a:p>
          <a:p>
            <a:pPr marL="0" indent="0">
              <a:spcBef>
                <a:spcPts val="2500"/>
              </a:spcBef>
              <a:buNone/>
            </a:pPr>
            <a:r>
              <a:rPr lang="en-US" sz="1400" b="1" dirty="0"/>
              <a:t>Smart Fire Emergency Systems</a:t>
            </a:r>
          </a:p>
          <a:p>
            <a:pPr marL="0" lvl="1" indent="0">
              <a:buNone/>
            </a:pPr>
            <a:r>
              <a:rPr lang="en-US" sz="1400" dirty="0"/>
              <a:t>We will discuss the innovative smart fire emergency response systems that utilize drones and analytics for effective fire management.</a:t>
            </a:r>
          </a:p>
        </p:txBody>
      </p:sp>
    </p:spTree>
    <p:extLst>
      <p:ext uri="{BB962C8B-B14F-4D97-AF65-F5344CB8AC3E}">
        <p14:creationId xmlns:p14="http://schemas.microsoft.com/office/powerpoint/2010/main" val="1838095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4D2207-AA67-DAD1-D42E-7A07328CA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FD834E9-7BF8-DB00-1B24-DE993AD99E3B}"/>
              </a:ext>
            </a:extLst>
          </p:cNvPr>
          <p:cNvSpPr>
            <a:spLocks noGrp="1"/>
          </p:cNvSpPr>
          <p:nvPr>
            <p:ph type="title"/>
          </p:nvPr>
        </p:nvSpPr>
        <p:spPr>
          <a:xfrm>
            <a:off x="614681" y="548639"/>
            <a:ext cx="3657600" cy="1294379"/>
          </a:xfrm>
        </p:spPr>
        <p:txBody>
          <a:bodyPr anchor="t">
            <a:normAutofit/>
          </a:bodyPr>
          <a:lstStyle/>
          <a:p>
            <a:r>
              <a:rPr lang="en-US" sz="2800"/>
              <a:t>Introduction to Smart Cities and Climate Change</a:t>
            </a:r>
          </a:p>
        </p:txBody>
      </p:sp>
      <p:graphicFrame>
        <p:nvGraphicFramePr>
          <p:cNvPr id="4" name="Content Placeholder 4">
            <a:extLst>
              <a:ext uri="{FF2B5EF4-FFF2-40B4-BE49-F238E27FC236}">
                <a16:creationId xmlns:a16="http://schemas.microsoft.com/office/drawing/2014/main" id="{C823B2CC-1AC8-4B74-9791-2DE4621B91A3}"/>
              </a:ext>
            </a:extLst>
          </p:cNvPr>
          <p:cNvGraphicFramePr>
            <a:graphicFrameLocks noGrp="1"/>
          </p:cNvGraphicFramePr>
          <p:nvPr>
            <p:ph idx="1"/>
            <p:extLst>
              <p:ext uri="{D42A27DB-BD31-4B8C-83A1-F6EECF244321}">
                <p14:modId xmlns:p14="http://schemas.microsoft.com/office/powerpoint/2010/main" val="396316158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015885" y="548638"/>
          <a:ext cx="6561437" cy="576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4094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4D2207-AA67-DAD1-D42E-7A07328CA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5E949E4-9446-1E37-F220-1FBBD954C6C5}"/>
              </a:ext>
            </a:extLst>
          </p:cNvPr>
          <p:cNvSpPr>
            <a:spLocks noGrp="1"/>
          </p:cNvSpPr>
          <p:nvPr>
            <p:ph type="title"/>
          </p:nvPr>
        </p:nvSpPr>
        <p:spPr>
          <a:xfrm>
            <a:off x="614681" y="548639"/>
            <a:ext cx="3657600" cy="1294379"/>
          </a:xfrm>
        </p:spPr>
        <p:txBody>
          <a:bodyPr anchor="t">
            <a:normAutofit/>
          </a:bodyPr>
          <a:lstStyle/>
          <a:p>
            <a:r>
              <a:rPr lang="en-US"/>
              <a:t>What is a Smart City?</a:t>
            </a:r>
          </a:p>
        </p:txBody>
      </p:sp>
      <p:graphicFrame>
        <p:nvGraphicFramePr>
          <p:cNvPr id="4" name="Content Placeholder 4">
            <a:extLst>
              <a:ext uri="{FF2B5EF4-FFF2-40B4-BE49-F238E27FC236}">
                <a16:creationId xmlns:a16="http://schemas.microsoft.com/office/drawing/2014/main" id="{D06A6340-843F-4CF4-8D4C-8E837F7E8222}"/>
              </a:ext>
            </a:extLst>
          </p:cNvPr>
          <p:cNvGraphicFramePr>
            <a:graphicFrameLocks noGrp="1"/>
          </p:cNvGraphicFramePr>
          <p:nvPr>
            <p:ph idx="1"/>
            <p:extLst>
              <p:ext uri="{D42A27DB-BD31-4B8C-83A1-F6EECF244321}">
                <p14:modId xmlns:p14="http://schemas.microsoft.com/office/powerpoint/2010/main" val="226713575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015885" y="548638"/>
          <a:ext cx="6561437" cy="576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5269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4D2207-AA67-DAD1-D42E-7A07328CA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69AA99D-DEA3-7771-A562-15655717292A}"/>
              </a:ext>
            </a:extLst>
          </p:cNvPr>
          <p:cNvSpPr>
            <a:spLocks noGrp="1"/>
          </p:cNvSpPr>
          <p:nvPr>
            <p:ph type="title"/>
          </p:nvPr>
        </p:nvSpPr>
        <p:spPr>
          <a:xfrm>
            <a:off x="614681" y="548639"/>
            <a:ext cx="3657600" cy="1294379"/>
          </a:xfrm>
        </p:spPr>
        <p:txBody>
          <a:bodyPr anchor="t">
            <a:normAutofit/>
          </a:bodyPr>
          <a:lstStyle/>
          <a:p>
            <a:r>
              <a:rPr lang="en-US" sz="3300"/>
              <a:t>Why do we need Smart Cities?</a:t>
            </a:r>
          </a:p>
        </p:txBody>
      </p:sp>
      <p:graphicFrame>
        <p:nvGraphicFramePr>
          <p:cNvPr id="4" name="Content Placeholder 4">
            <a:extLst>
              <a:ext uri="{FF2B5EF4-FFF2-40B4-BE49-F238E27FC236}">
                <a16:creationId xmlns:a16="http://schemas.microsoft.com/office/drawing/2014/main" id="{39AD3129-4E03-4DDF-8797-2CA987218FDD}"/>
              </a:ext>
            </a:extLst>
          </p:cNvPr>
          <p:cNvGraphicFramePr>
            <a:graphicFrameLocks noGrp="1"/>
          </p:cNvGraphicFramePr>
          <p:nvPr>
            <p:ph idx="1"/>
            <p:extLst>
              <p:ext uri="{D42A27DB-BD31-4B8C-83A1-F6EECF244321}">
                <p14:modId xmlns:p14="http://schemas.microsoft.com/office/powerpoint/2010/main" val="248907722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015885" y="548638"/>
          <a:ext cx="6561437" cy="576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4200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graphicEl>
                                              <a:dgm id="{47630D91-E53A-47A5-A7C1-E0E82FC7BF54}"/>
                                            </p:graphicEl>
                                          </p:spTgt>
                                        </p:tgtEl>
                                        <p:attrNameLst>
                                          <p:attrName>style.visibility</p:attrName>
                                        </p:attrNameLst>
                                      </p:cBhvr>
                                      <p:to>
                                        <p:strVal val="visible"/>
                                      </p:to>
                                    </p:set>
                                    <p:anim calcmode="lin" valueType="num">
                                      <p:cBhvr additive="base">
                                        <p:cTn id="7" dur="500" fill="hold"/>
                                        <p:tgtEl>
                                          <p:spTgt spid="4">
                                            <p:graphicEl>
                                              <a:dgm id="{47630D91-E53A-47A5-A7C1-E0E82FC7BF54}"/>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47630D91-E53A-47A5-A7C1-E0E82FC7BF54}"/>
                                            </p:graphic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graphicEl>
                                              <a:dgm id="{8A319093-EB6F-4636-86E1-0F1CD076BDAB}"/>
                                            </p:graphicEl>
                                          </p:spTgt>
                                        </p:tgtEl>
                                        <p:attrNameLst>
                                          <p:attrName>style.visibility</p:attrName>
                                        </p:attrNameLst>
                                      </p:cBhvr>
                                      <p:to>
                                        <p:strVal val="visible"/>
                                      </p:to>
                                    </p:set>
                                    <p:anim calcmode="lin" valueType="num">
                                      <p:cBhvr additive="base">
                                        <p:cTn id="12" dur="500" fill="hold"/>
                                        <p:tgtEl>
                                          <p:spTgt spid="4">
                                            <p:graphicEl>
                                              <a:dgm id="{8A319093-EB6F-4636-86E1-0F1CD076BDAB}"/>
                                            </p:graphic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graphicEl>
                                              <a:dgm id="{8A319093-EB6F-4636-86E1-0F1CD076BDAB}"/>
                                            </p:graphic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
                                            <p:graphicEl>
                                              <a:dgm id="{853A51F1-E007-43D9-A3B3-FD5226602EDF}"/>
                                            </p:graphicEl>
                                          </p:spTgt>
                                        </p:tgtEl>
                                        <p:attrNameLst>
                                          <p:attrName>style.visibility</p:attrName>
                                        </p:attrNameLst>
                                      </p:cBhvr>
                                      <p:to>
                                        <p:strVal val="visible"/>
                                      </p:to>
                                    </p:set>
                                    <p:anim calcmode="lin" valueType="num">
                                      <p:cBhvr additive="base">
                                        <p:cTn id="17" dur="500" fill="hold"/>
                                        <p:tgtEl>
                                          <p:spTgt spid="4">
                                            <p:graphicEl>
                                              <a:dgm id="{853A51F1-E007-43D9-A3B3-FD5226602EDF}"/>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853A51F1-E007-43D9-A3B3-FD5226602EDF}"/>
                                            </p:graphic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4">
                                            <p:graphicEl>
                                              <a:dgm id="{01625787-307C-4099-9A1B-C71C5D182798}"/>
                                            </p:graphicEl>
                                          </p:spTgt>
                                        </p:tgtEl>
                                        <p:attrNameLst>
                                          <p:attrName>style.visibility</p:attrName>
                                        </p:attrNameLst>
                                      </p:cBhvr>
                                      <p:to>
                                        <p:strVal val="visible"/>
                                      </p:to>
                                    </p:set>
                                    <p:anim calcmode="lin" valueType="num">
                                      <p:cBhvr additive="base">
                                        <p:cTn id="22" dur="500" fill="hold"/>
                                        <p:tgtEl>
                                          <p:spTgt spid="4">
                                            <p:graphicEl>
                                              <a:dgm id="{01625787-307C-4099-9A1B-C71C5D182798}"/>
                                            </p:graphic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graphicEl>
                                              <a:dgm id="{01625787-307C-4099-9A1B-C71C5D182798}"/>
                                            </p:graphic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4">
                                            <p:graphicEl>
                                              <a:dgm id="{E1CABFE1-BFBC-4BCB-9FFA-19A0F175703A}"/>
                                            </p:graphicEl>
                                          </p:spTgt>
                                        </p:tgtEl>
                                        <p:attrNameLst>
                                          <p:attrName>style.visibility</p:attrName>
                                        </p:attrNameLst>
                                      </p:cBhvr>
                                      <p:to>
                                        <p:strVal val="visible"/>
                                      </p:to>
                                    </p:set>
                                    <p:anim calcmode="lin" valueType="num">
                                      <p:cBhvr additive="base">
                                        <p:cTn id="27" dur="500" fill="hold"/>
                                        <p:tgtEl>
                                          <p:spTgt spid="4">
                                            <p:graphicEl>
                                              <a:dgm id="{E1CABFE1-BFBC-4BCB-9FFA-19A0F175703A}"/>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E1CABFE1-BFBC-4BCB-9FFA-19A0F175703A}"/>
                                            </p:graphic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4">
                                            <p:graphicEl>
                                              <a:dgm id="{BC89FF5D-9773-4CDB-8A50-B01241D423B7}"/>
                                            </p:graphicEl>
                                          </p:spTgt>
                                        </p:tgtEl>
                                        <p:attrNameLst>
                                          <p:attrName>style.visibility</p:attrName>
                                        </p:attrNameLst>
                                      </p:cBhvr>
                                      <p:to>
                                        <p:strVal val="visible"/>
                                      </p:to>
                                    </p:set>
                                    <p:anim calcmode="lin" valueType="num">
                                      <p:cBhvr additive="base">
                                        <p:cTn id="32" dur="500" fill="hold"/>
                                        <p:tgtEl>
                                          <p:spTgt spid="4">
                                            <p:graphicEl>
                                              <a:dgm id="{BC89FF5D-9773-4CDB-8A50-B01241D423B7}"/>
                                            </p:graphic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graphicEl>
                                              <a:dgm id="{BC89FF5D-9773-4CDB-8A50-B01241D423B7}"/>
                                            </p:graphic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4">
                                            <p:graphicEl>
                                              <a:dgm id="{6F18E3CE-E9E9-4842-92B3-8CE43B74A32F}"/>
                                            </p:graphicEl>
                                          </p:spTgt>
                                        </p:tgtEl>
                                        <p:attrNameLst>
                                          <p:attrName>style.visibility</p:attrName>
                                        </p:attrNameLst>
                                      </p:cBhvr>
                                      <p:to>
                                        <p:strVal val="visible"/>
                                      </p:to>
                                    </p:set>
                                    <p:anim calcmode="lin" valueType="num">
                                      <p:cBhvr additive="base">
                                        <p:cTn id="37" dur="500" fill="hold"/>
                                        <p:tgtEl>
                                          <p:spTgt spid="4">
                                            <p:graphicEl>
                                              <a:dgm id="{6F18E3CE-E9E9-4842-92B3-8CE43B74A32F}"/>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6F18E3CE-E9E9-4842-92B3-8CE43B74A32F}"/>
                                            </p:graphic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4">
                                            <p:graphicEl>
                                              <a:dgm id="{BB1FF876-D60C-4613-91B2-FB9C35D85ECE}"/>
                                            </p:graphicEl>
                                          </p:spTgt>
                                        </p:tgtEl>
                                        <p:attrNameLst>
                                          <p:attrName>style.visibility</p:attrName>
                                        </p:attrNameLst>
                                      </p:cBhvr>
                                      <p:to>
                                        <p:strVal val="visible"/>
                                      </p:to>
                                    </p:set>
                                    <p:anim calcmode="lin" valueType="num">
                                      <p:cBhvr additive="base">
                                        <p:cTn id="42" dur="500" fill="hold"/>
                                        <p:tgtEl>
                                          <p:spTgt spid="4">
                                            <p:graphicEl>
                                              <a:dgm id="{BB1FF876-D60C-4613-91B2-FB9C35D85ECE}"/>
                                            </p:graphic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graphicEl>
                                              <a:dgm id="{BB1FF876-D60C-4613-91B2-FB9C35D85ECE}"/>
                                            </p:graphic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4">
                                            <p:graphicEl>
                                              <a:dgm id="{7A8F2473-082B-4CB8-B73E-7E7F708FAD21}"/>
                                            </p:graphicEl>
                                          </p:spTgt>
                                        </p:tgtEl>
                                        <p:attrNameLst>
                                          <p:attrName>style.visibility</p:attrName>
                                        </p:attrNameLst>
                                      </p:cBhvr>
                                      <p:to>
                                        <p:strVal val="visible"/>
                                      </p:to>
                                    </p:set>
                                    <p:anim calcmode="lin" valueType="num">
                                      <p:cBhvr additive="base">
                                        <p:cTn id="47" dur="500" fill="hold"/>
                                        <p:tgtEl>
                                          <p:spTgt spid="4">
                                            <p:graphicEl>
                                              <a:dgm id="{7A8F2473-082B-4CB8-B73E-7E7F708FAD21}"/>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7A8F2473-082B-4CB8-B73E-7E7F708FAD21}"/>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ncept of Solar Panel and Wind Turbine at the road to City. Wind turbine and solar panel are representing new / clean / green energy, energy of our future, which powers the city and gives energy for energy powered objects. In the background is map of the world, symbol for world energy.">
            <a:extLst>
              <a:ext uri="{FF2B5EF4-FFF2-40B4-BE49-F238E27FC236}">
                <a16:creationId xmlns:a16="http://schemas.microsoft.com/office/drawing/2014/main" id="{67A1FC95-5AAF-47C0-BB2F-AD4D75139BC2}"/>
              </a:ext>
            </a:extLst>
          </p:cNvPr>
          <p:cNvPicPr>
            <a:picLocks noGrp="1" noChangeAspect="1"/>
          </p:cNvPicPr>
          <p:nvPr>
            <p:ph sz="half" idx="1"/>
          </p:nvPr>
        </p:nvPicPr>
        <p:blipFill>
          <a:blip r:embed="rId3"/>
          <a:srcRect l="15695" r="32216"/>
          <a:stretch/>
        </p:blipFill>
        <p:spPr>
          <a:xfrm>
            <a:off x="20" y="10"/>
            <a:ext cx="4910308" cy="6857990"/>
          </a:xfrm>
          <a:prstGeom prst="rect">
            <a:avLst/>
          </a:prstGeom>
        </p:spPr>
      </p:pic>
      <p:sp>
        <p:nvSpPr>
          <p:cNvPr id="2" name="Title 1">
            <a:extLst>
              <a:ext uri="{FF2B5EF4-FFF2-40B4-BE49-F238E27FC236}">
                <a16:creationId xmlns:a16="http://schemas.microsoft.com/office/drawing/2014/main" id="{D9E84B69-A956-6604-075C-5449E768DE56}"/>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Climate Change and its Impact on Cities</a:t>
            </a:r>
          </a:p>
        </p:txBody>
      </p:sp>
      <p:sp>
        <p:nvSpPr>
          <p:cNvPr id="4" name="Content Placeholder 3">
            <a:extLst>
              <a:ext uri="{FF2B5EF4-FFF2-40B4-BE49-F238E27FC236}">
                <a16:creationId xmlns:a16="http://schemas.microsoft.com/office/drawing/2014/main" id="{CF895B5B-27EC-00EC-3D41-4A4BD2E153C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a:t>Rising Sea Levels</a:t>
            </a:r>
          </a:p>
          <a:p>
            <a:pPr marL="0" lvl="1" indent="0">
              <a:buNone/>
            </a:pPr>
            <a:r>
              <a:rPr lang="en-US" sz="1400"/>
              <a:t>Rising sea levels threaten coastal cities, leading to flooding and displacement of communities, affecting infrastructure and habitats.</a:t>
            </a:r>
          </a:p>
          <a:p>
            <a:pPr marL="0" indent="0">
              <a:spcBef>
                <a:spcPts val="2500"/>
              </a:spcBef>
              <a:buNone/>
            </a:pPr>
            <a:r>
              <a:rPr lang="en-US" sz="1400" b="1"/>
              <a:t>Natural Disasters Frequency</a:t>
            </a:r>
          </a:p>
          <a:p>
            <a:pPr marL="0" lvl="1" indent="0">
              <a:buNone/>
            </a:pPr>
            <a:r>
              <a:rPr lang="en-US" sz="1400"/>
              <a:t>Climate change increases the frequency and severity of natural disasters, putting urban areas at higher risk of destruction and loss.</a:t>
            </a:r>
          </a:p>
          <a:p>
            <a:pPr marL="0" indent="0">
              <a:spcBef>
                <a:spcPts val="2500"/>
              </a:spcBef>
              <a:buNone/>
            </a:pPr>
            <a:r>
              <a:rPr lang="en-US" sz="1400" b="1"/>
              <a:t>Smart City Solutions</a:t>
            </a:r>
          </a:p>
          <a:p>
            <a:pPr marL="0" lvl="1" indent="0">
              <a:buNone/>
            </a:pPr>
            <a:r>
              <a:rPr lang="en-US" sz="1400"/>
              <a:t>Implementing smart technologies in urban planning can enhance sustainability and resilience, helping cities adapt to climate change.</a:t>
            </a:r>
          </a:p>
        </p:txBody>
      </p:sp>
    </p:spTree>
    <p:extLst>
      <p:ext uri="{BB962C8B-B14F-4D97-AF65-F5344CB8AC3E}">
        <p14:creationId xmlns:p14="http://schemas.microsoft.com/office/powerpoint/2010/main" val="2980326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60C49-4526-74C2-635D-AA3546804D98}"/>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sz="3300" b="1" kern="1200">
                <a:solidFill>
                  <a:schemeClr val="tx1"/>
                </a:solidFill>
                <a:latin typeface="+mj-lt"/>
                <a:ea typeface="+mj-ea"/>
                <a:cs typeface="+mj-cs"/>
              </a:rPr>
              <a:t>Sustainable Energy Generation in the Smart City</a:t>
            </a:r>
          </a:p>
        </p:txBody>
      </p:sp>
      <p:sp>
        <p:nvSpPr>
          <p:cNvPr id="4" name="Content Placeholder 3">
            <a:extLst>
              <a:ext uri="{FF2B5EF4-FFF2-40B4-BE49-F238E27FC236}">
                <a16:creationId xmlns:a16="http://schemas.microsoft.com/office/drawing/2014/main" id="{30B869AA-4847-A435-6F1E-BAD982A708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1"/>
            <a:ext cx="5916168" cy="4471653"/>
          </a:xfrm>
        </p:spPr>
        <p:txBody>
          <a:bodyPr>
            <a:normAutofit/>
          </a:bodyPr>
          <a:lstStyle/>
          <a:p>
            <a:pPr marL="0" indent="0">
              <a:spcBef>
                <a:spcPts val="2500"/>
              </a:spcBef>
              <a:buNone/>
            </a:pPr>
            <a:r>
              <a:rPr lang="en-US" sz="1400" b="1" dirty="0"/>
              <a:t>Renewable Energy Sources</a:t>
            </a:r>
          </a:p>
          <a:p>
            <a:pPr marL="0" lvl="1" indent="0">
              <a:buNone/>
            </a:pPr>
            <a:r>
              <a:rPr lang="en-US" sz="1400" dirty="0"/>
              <a:t>Smart cities utilize renewable energy sources such as solar and wind power to reduce their carbon footprint and promote sustainability.</a:t>
            </a:r>
          </a:p>
          <a:p>
            <a:pPr marL="0" indent="0">
              <a:spcBef>
                <a:spcPts val="2500"/>
              </a:spcBef>
              <a:buNone/>
            </a:pPr>
            <a:r>
              <a:rPr lang="en-US" sz="1400" b="1" dirty="0"/>
              <a:t>Energy Efficiency Solutions</a:t>
            </a:r>
          </a:p>
          <a:p>
            <a:pPr marL="0" lvl="1" indent="0">
              <a:buNone/>
            </a:pPr>
            <a:r>
              <a:rPr lang="en-US" sz="1400" dirty="0"/>
              <a:t>Innovative energy efficiency solutions help smart cities manage energy consumption effectively, leading to reduced waste and enhanced sustainability.</a:t>
            </a:r>
          </a:p>
          <a:p>
            <a:pPr marL="0" lvl="1" indent="0">
              <a:buNone/>
            </a:pPr>
            <a:r>
              <a:rPr lang="en-US" sz="1400" b="1" dirty="0"/>
              <a:t>Tri Powered energy unit</a:t>
            </a:r>
          </a:p>
          <a:p>
            <a:pPr marL="0" lvl="1" indent="0">
              <a:buNone/>
            </a:pPr>
            <a:r>
              <a:rPr lang="en-US" sz="1400" dirty="0"/>
              <a:t>We innovated a new sustainable energy source that generates electricity for our smart city using three main energy sources (see image)</a:t>
            </a:r>
          </a:p>
          <a:p>
            <a:pPr marL="0" lvl="1" indent="0">
              <a:buNone/>
            </a:pPr>
            <a:r>
              <a:rPr lang="en-US" sz="1400" dirty="0"/>
              <a:t>Wind Turbine</a:t>
            </a:r>
          </a:p>
          <a:p>
            <a:pPr marL="0" lvl="1" indent="0">
              <a:buNone/>
            </a:pPr>
            <a:r>
              <a:rPr lang="en-US" sz="1400" dirty="0"/>
              <a:t>Solar Panels</a:t>
            </a:r>
          </a:p>
          <a:p>
            <a:pPr marL="0" lvl="1" indent="0">
              <a:buNone/>
            </a:pPr>
            <a:r>
              <a:rPr lang="en-US" sz="1400" dirty="0"/>
              <a:t>Hydropower energy generators</a:t>
            </a:r>
          </a:p>
        </p:txBody>
      </p:sp>
      <p:pic>
        <p:nvPicPr>
          <p:cNvPr id="8" name="Content Placeholder 7" descr="A large structure with wind turbines on top&#10;&#10;Description automatically generated with medium confidence">
            <a:extLst>
              <a:ext uri="{FF2B5EF4-FFF2-40B4-BE49-F238E27FC236}">
                <a16:creationId xmlns:a16="http://schemas.microsoft.com/office/drawing/2014/main" id="{D1D5DCCA-AA81-F37B-E2A5-9EA83F0447F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 y="-45118"/>
            <a:ext cx="5568537" cy="6903117"/>
          </a:xfrm>
        </p:spPr>
      </p:pic>
    </p:spTree>
    <p:extLst>
      <p:ext uri="{BB962C8B-B14F-4D97-AF65-F5344CB8AC3E}">
        <p14:creationId xmlns:p14="http://schemas.microsoft.com/office/powerpoint/2010/main" val="2712826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olar energy panels and wind turbines at shanghai china..">
            <a:extLst>
              <a:ext uri="{FF2B5EF4-FFF2-40B4-BE49-F238E27FC236}">
                <a16:creationId xmlns:a16="http://schemas.microsoft.com/office/drawing/2014/main" id="{0ACA402F-3458-4F15-B60D-4B256AFBEDFE}"/>
              </a:ext>
            </a:extLst>
          </p:cNvPr>
          <p:cNvPicPr>
            <a:picLocks noGrp="1" noChangeAspect="1"/>
          </p:cNvPicPr>
          <p:nvPr>
            <p:ph sz="half" idx="1"/>
          </p:nvPr>
        </p:nvPicPr>
        <p:blipFill>
          <a:blip r:embed="rId3"/>
          <a:srcRect l="24530" r="27677" b="-1"/>
          <a:stretch/>
        </p:blipFill>
        <p:spPr>
          <a:xfrm>
            <a:off x="20" y="10"/>
            <a:ext cx="4910308" cy="6857990"/>
          </a:xfrm>
          <a:prstGeom prst="rect">
            <a:avLst/>
          </a:prstGeom>
        </p:spPr>
      </p:pic>
      <p:sp>
        <p:nvSpPr>
          <p:cNvPr id="2" name="Title 1">
            <a:extLst>
              <a:ext uri="{FF2B5EF4-FFF2-40B4-BE49-F238E27FC236}">
                <a16:creationId xmlns:a16="http://schemas.microsoft.com/office/drawing/2014/main" id="{C0C984EB-FFF5-B4BC-AFD2-17775E07CACE}"/>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Tri-Powered Energy Generation Unit</a:t>
            </a:r>
          </a:p>
        </p:txBody>
      </p:sp>
      <p:sp>
        <p:nvSpPr>
          <p:cNvPr id="4" name="Content Placeholder 3">
            <a:extLst>
              <a:ext uri="{FF2B5EF4-FFF2-40B4-BE49-F238E27FC236}">
                <a16:creationId xmlns:a16="http://schemas.microsoft.com/office/drawing/2014/main" id="{4C98D54B-9D97-79DE-4DD3-3787CEB27AC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dirty="0"/>
              <a:t>Multi-Source Energy Generation</a:t>
            </a:r>
          </a:p>
          <a:p>
            <a:pPr marL="0" lvl="1" indent="0">
              <a:buNone/>
            </a:pPr>
            <a:r>
              <a:rPr lang="en-US" sz="1400" dirty="0"/>
              <a:t>The tri-powered unit combines solar, wind, and hydropower technologies for efficient energy generation in the ocean.</a:t>
            </a:r>
          </a:p>
          <a:p>
            <a:pPr marL="0" indent="0">
              <a:spcBef>
                <a:spcPts val="2500"/>
              </a:spcBef>
              <a:buNone/>
            </a:pPr>
            <a:r>
              <a:rPr lang="en-US" sz="1400" b="1" dirty="0"/>
              <a:t>Reliability in Adverse Conditions</a:t>
            </a:r>
          </a:p>
          <a:p>
            <a:pPr marL="0" lvl="1" indent="0">
              <a:buNone/>
            </a:pPr>
            <a:r>
              <a:rPr lang="en-US" sz="1400" dirty="0"/>
              <a:t>This platform is designed to maintain a consistent electricity supply, even during storms or unfavorable weather conditions.</a:t>
            </a:r>
          </a:p>
          <a:p>
            <a:pPr marL="0" indent="0">
              <a:spcBef>
                <a:spcPts val="2500"/>
              </a:spcBef>
              <a:buNone/>
            </a:pPr>
            <a:r>
              <a:rPr lang="en-US" sz="1400" b="1" dirty="0"/>
              <a:t>Sustainable Energy Solutions</a:t>
            </a:r>
          </a:p>
          <a:p>
            <a:pPr marL="0" lvl="1" indent="0">
              <a:buNone/>
            </a:pPr>
            <a:r>
              <a:rPr lang="en-US" sz="1400" dirty="0"/>
              <a:t>By utilizing renewable resources, the tri-powered unit contributes to sustainable energy practices and reduces carbon emissions.</a:t>
            </a:r>
          </a:p>
        </p:txBody>
      </p:sp>
    </p:spTree>
    <p:extLst>
      <p:ext uri="{BB962C8B-B14F-4D97-AF65-F5344CB8AC3E}">
        <p14:creationId xmlns:p14="http://schemas.microsoft.com/office/powerpoint/2010/main" val="646279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olar Water Heater on the roof of Residence at shanghai china............">
            <a:extLst>
              <a:ext uri="{FF2B5EF4-FFF2-40B4-BE49-F238E27FC236}">
                <a16:creationId xmlns:a16="http://schemas.microsoft.com/office/drawing/2014/main" id="{EF67F636-2D11-4A22-81C1-A9F0B2F58CFD}"/>
              </a:ext>
            </a:extLst>
          </p:cNvPr>
          <p:cNvPicPr>
            <a:picLocks noGrp="1" noChangeAspect="1"/>
          </p:cNvPicPr>
          <p:nvPr>
            <p:ph sz="half" idx="1"/>
          </p:nvPr>
        </p:nvPicPr>
        <p:blipFill>
          <a:blip r:embed="rId3"/>
          <a:srcRect l="35492" r="16715" b="-1"/>
          <a:stretch/>
        </p:blipFill>
        <p:spPr>
          <a:xfrm>
            <a:off x="20" y="10"/>
            <a:ext cx="4910308" cy="6857990"/>
          </a:xfrm>
          <a:prstGeom prst="rect">
            <a:avLst/>
          </a:prstGeom>
        </p:spPr>
      </p:pic>
      <p:sp>
        <p:nvSpPr>
          <p:cNvPr id="2" name="Title 1">
            <a:extLst>
              <a:ext uri="{FF2B5EF4-FFF2-40B4-BE49-F238E27FC236}">
                <a16:creationId xmlns:a16="http://schemas.microsoft.com/office/drawing/2014/main" id="{3F3FB18C-42C3-5896-27BC-9A7E3A2494AD}"/>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Solar Power Panels</a:t>
            </a:r>
          </a:p>
        </p:txBody>
      </p:sp>
      <p:sp>
        <p:nvSpPr>
          <p:cNvPr id="4" name="Content Placeholder 3">
            <a:extLst>
              <a:ext uri="{FF2B5EF4-FFF2-40B4-BE49-F238E27FC236}">
                <a16:creationId xmlns:a16="http://schemas.microsoft.com/office/drawing/2014/main" id="{BAC1425A-56C9-FD87-1F8C-F72B23CBB2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en-US" sz="1400" b="1" dirty="0"/>
              <a:t>Solar Energy Generation</a:t>
            </a:r>
          </a:p>
          <a:p>
            <a:pPr marL="0" lvl="1" indent="0">
              <a:buNone/>
            </a:pPr>
            <a:r>
              <a:rPr lang="en-US" sz="1400" dirty="0"/>
              <a:t>Solar power panels harness sunlight to generate clean and renewable electricity for the smart city.</a:t>
            </a:r>
          </a:p>
          <a:p>
            <a:pPr marL="0" indent="0">
              <a:spcBef>
                <a:spcPts val="2500"/>
              </a:spcBef>
              <a:buNone/>
            </a:pPr>
            <a:r>
              <a:rPr lang="en-US" sz="1400" b="1" dirty="0"/>
              <a:t>Rooftop Installations</a:t>
            </a:r>
          </a:p>
          <a:p>
            <a:pPr marL="0" lvl="1" indent="0">
              <a:buNone/>
            </a:pPr>
            <a:r>
              <a:rPr lang="en-US" sz="1400" dirty="0"/>
              <a:t>Many solar panels are installed on rooftops, making efficient use of space in urban areas.</a:t>
            </a:r>
          </a:p>
          <a:p>
            <a:pPr marL="0" indent="0">
              <a:spcBef>
                <a:spcPts val="2500"/>
              </a:spcBef>
              <a:buNone/>
            </a:pPr>
            <a:r>
              <a:rPr lang="en-US" sz="1400" b="1" dirty="0"/>
              <a:t>Car Park Applications</a:t>
            </a:r>
          </a:p>
          <a:p>
            <a:pPr marL="0" lvl="1" indent="0">
              <a:buNone/>
            </a:pPr>
            <a:r>
              <a:rPr lang="en-US" sz="1400" dirty="0"/>
              <a:t>Solar panels are also installed in car parks, providing shaded areas while generating power.</a:t>
            </a:r>
          </a:p>
        </p:txBody>
      </p:sp>
    </p:spTree>
    <p:extLst>
      <p:ext uri="{BB962C8B-B14F-4D97-AF65-F5344CB8AC3E}">
        <p14:creationId xmlns:p14="http://schemas.microsoft.com/office/powerpoint/2010/main" val="12530282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TotalTime>
  <Words>2018</Words>
  <Application>Microsoft Office PowerPoint</Application>
  <PresentationFormat>Widescreen</PresentationFormat>
  <Paragraphs>151</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Arial</vt:lpstr>
      <vt:lpstr>Neue Haas Grotesk Text Pro</vt:lpstr>
      <vt:lpstr>VanillaVTI</vt:lpstr>
      <vt:lpstr>Smart City with Sustainable Climate Technologies</vt:lpstr>
      <vt:lpstr>Presentation Overview</vt:lpstr>
      <vt:lpstr>Introduction to Smart Cities and Climate Change</vt:lpstr>
      <vt:lpstr>What is a Smart City?</vt:lpstr>
      <vt:lpstr>Why do we need Smart Cities?</vt:lpstr>
      <vt:lpstr>Climate Change and its Impact on Cities</vt:lpstr>
      <vt:lpstr>Sustainable Energy Generation in the Smart City</vt:lpstr>
      <vt:lpstr>Tri-Powered Energy Generation Unit</vt:lpstr>
      <vt:lpstr>Solar Power Panels</vt:lpstr>
      <vt:lpstr>Wind Turbines</vt:lpstr>
      <vt:lpstr>Hydropower Energy Generators</vt:lpstr>
      <vt:lpstr>Smart Fire Emergency Response</vt:lpstr>
      <vt:lpstr>Fire Emergency Drones</vt:lpstr>
      <vt:lpstr>Features and Capabilities</vt:lpstr>
      <vt:lpstr>Real-time Analytics and Surveillance</vt:lpstr>
      <vt:lpstr>Humidity detection sensors</vt:lpstr>
      <vt:lpstr>Disaster Navigator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Diaa Hussein</dc:creator>
  <cp:lastModifiedBy>Science Prep-Sec</cp:lastModifiedBy>
  <cp:revision>2</cp:revision>
  <dcterms:created xsi:type="dcterms:W3CDTF">2024-12-14T11:04:10Z</dcterms:created>
  <dcterms:modified xsi:type="dcterms:W3CDTF">2025-02-17T12:00:55Z</dcterms:modified>
</cp:coreProperties>
</file>